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ink/ink1.xml" ContentType="application/inkml+xml"/>
  <Override PartName="/ppt/ink/ink2.xml" ContentType="application/inkml+xml"/>
  <Override PartName="/ppt/tags/tag4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6" r:id="rId2"/>
  </p:sldMasterIdLst>
  <p:notesMasterIdLst>
    <p:notesMasterId r:id="rId37"/>
  </p:notesMasterIdLst>
  <p:sldIdLst>
    <p:sldId id="298" r:id="rId3"/>
    <p:sldId id="310" r:id="rId4"/>
    <p:sldId id="311" r:id="rId5"/>
    <p:sldId id="339" r:id="rId6"/>
    <p:sldId id="261" r:id="rId7"/>
    <p:sldId id="256" r:id="rId8"/>
    <p:sldId id="307" r:id="rId9"/>
    <p:sldId id="304" r:id="rId10"/>
    <p:sldId id="314" r:id="rId11"/>
    <p:sldId id="341" r:id="rId12"/>
    <p:sldId id="340" r:id="rId13"/>
    <p:sldId id="315" r:id="rId14"/>
    <p:sldId id="317" r:id="rId15"/>
    <p:sldId id="318" r:id="rId16"/>
    <p:sldId id="320" r:id="rId17"/>
    <p:sldId id="319" r:id="rId18"/>
    <p:sldId id="321" r:id="rId19"/>
    <p:sldId id="308" r:id="rId20"/>
    <p:sldId id="322" r:id="rId21"/>
    <p:sldId id="323" r:id="rId22"/>
    <p:sldId id="257" r:id="rId23"/>
    <p:sldId id="2135" r:id="rId24"/>
    <p:sldId id="342" r:id="rId25"/>
    <p:sldId id="325" r:id="rId26"/>
    <p:sldId id="326" r:id="rId27"/>
    <p:sldId id="2132" r:id="rId28"/>
    <p:sldId id="2133" r:id="rId29"/>
    <p:sldId id="327" r:id="rId30"/>
    <p:sldId id="328" r:id="rId31"/>
    <p:sldId id="2131" r:id="rId32"/>
    <p:sldId id="334" r:id="rId33"/>
    <p:sldId id="2134" r:id="rId34"/>
    <p:sldId id="280" r:id="rId35"/>
    <p:sldId id="343" r:id="rId36"/>
  </p:sldIdLst>
  <p:sldSz cx="18288000" cy="10287000"/>
  <p:notesSz cx="6724650" cy="9774238"/>
  <p:embeddedFontLst>
    <p:embeddedFont>
      <p:font typeface="Abadi Extra Light" panose="020B0204020104020204" pitchFamily="34" charset="0"/>
      <p:regular r:id="rId38"/>
    </p:embeddedFont>
    <p:embeddedFont>
      <p:font typeface="Poppins Bold" panose="020B0604020202020204" charset="0"/>
      <p:regular r:id="rId39"/>
      <p:bold r:id="rId40"/>
    </p:embeddedFont>
    <p:embeddedFont>
      <p:font typeface="Poppins Light Bold" panose="020B0604020202020204" charset="0"/>
      <p:regular r:id="rId41"/>
    </p:embeddedFont>
    <p:embeddedFont>
      <p:font typeface="Source Sans Pro" panose="020B050303040302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E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5213A7-2D92-4BD6-B067-D6B024CA7989}" v="4" dt="2024-09-23T18:41:40.3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2" autoAdjust="0"/>
    <p:restoredTop sz="94622" autoAdjust="0"/>
  </p:normalViewPr>
  <p:slideViewPr>
    <p:cSldViewPr>
      <p:cViewPr varScale="1">
        <p:scale>
          <a:sx n="74" d="100"/>
          <a:sy n="74" d="100"/>
        </p:scale>
        <p:origin x="51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90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5.44204" units="1/cm"/>
          <inkml:channelProperty channel="Y" name="resolution" value="37.76224" units="1/cm"/>
          <inkml:channelProperty channel="T" name="resolution" value="1" units="1/dev"/>
        </inkml:channelProperties>
      </inkml:inkSource>
      <inkml:timestamp xml:id="ts0" timeString="2022-09-20T14:17:58.92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4245-58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5.44204" units="1/cm"/>
          <inkml:channelProperty channel="Y" name="resolution" value="37.76224" units="1/cm"/>
          <inkml:channelProperty channel="T" name="resolution" value="1" units="1/dev"/>
        </inkml:channelProperties>
      </inkml:inkSource>
      <inkml:timestamp xml:id="ts0" timeString="2022-09-20T14:17:58.92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4245-58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904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904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FBF8F-1081-4CE5-93DF-321C10A4BA4C}" type="datetimeFigureOut">
              <a:rPr lang="en-IE" smtClean="0"/>
              <a:t>24/09/2024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1222375"/>
            <a:ext cx="5864225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2465" y="4703852"/>
            <a:ext cx="5379720" cy="384860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83831"/>
            <a:ext cx="2914015" cy="4904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9079" y="9283831"/>
            <a:ext cx="2914015" cy="4904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78EF6-C01A-42BF-BDC2-396D3D1DBDB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46381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8" y="1319213"/>
            <a:ext cx="6329362" cy="3560762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53940" y="4880337"/>
            <a:ext cx="5231526" cy="5143311"/>
          </a:xfrm>
        </p:spPr>
        <p:txBody>
          <a:bodyPr/>
          <a:lstStyle/>
          <a:p>
            <a:pPr lvl="0"/>
            <a:r>
              <a:rPr lang="en-IE" sz="1000" dirty="0"/>
              <a:t>Before we talk about the role of the Supervisor I want to just briefly mention the Apprentice. </a:t>
            </a:r>
          </a:p>
          <a:p>
            <a:pPr lvl="0"/>
            <a:endParaRPr lang="en-IE" sz="1000" dirty="0"/>
          </a:p>
          <a:p>
            <a:pPr lvl="0"/>
            <a:r>
              <a:rPr lang="en-IE" sz="1000" dirty="0"/>
              <a:t>Listed here are key aspects of what is involved for them and I was to remind us all of their </a:t>
            </a:r>
          </a:p>
          <a:p>
            <a:pPr lvl="0"/>
            <a:r>
              <a:rPr lang="en-IE" sz="1000" dirty="0"/>
              <a:t> </a:t>
            </a:r>
          </a:p>
          <a:p>
            <a:pPr lvl="0"/>
            <a:endParaRPr lang="en-IE" dirty="0"/>
          </a:p>
          <a:p>
            <a:pPr lvl="0"/>
            <a:endParaRPr lang="en-IE" dirty="0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744715" y="10023637"/>
            <a:ext cx="2864773" cy="52948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624C31D-E108-4B33-A3F4-6EB2C65A57F0}" type="slidenum">
              <a:t>19</a:t>
            </a:fld>
            <a:endParaRPr lang="en-IE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0288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IE"/>
          </a:p>
        </p:txBody>
      </p:sp>
      <p:sp>
        <p:nvSpPr>
          <p:cNvPr id="3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019AD3-EF66-4B63-AAE9-06C051ECAA37}" type="slidenum"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9436797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– Option 1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58BA17-1C4E-46BF-977E-129E65A4E0B8}"/>
              </a:ext>
            </a:extLst>
          </p:cNvPr>
          <p:cNvSpPr txBox="1">
            <a:spLocks/>
          </p:cNvSpPr>
          <p:nvPr userDrawn="1"/>
        </p:nvSpPr>
        <p:spPr>
          <a:xfrm>
            <a:off x="17523714" y="9862460"/>
            <a:ext cx="764286" cy="428813"/>
          </a:xfrm>
          <a:prstGeom prst="rect">
            <a:avLst/>
          </a:prstGeom>
        </p:spPr>
        <p:txBody>
          <a:bodyPr vert="horz" lIns="108000" tIns="68580" rIns="0" bIns="68580" rtlCol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accent3"/>
                </a:solidFill>
                <a:latin typeface="Source Sans Pro" pitchFamily="34" charset="0"/>
                <a:ea typeface="Source Sans Pro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fld id="{DC6A5864-62EE-2F48-AEC4-3D428DEAFACA}" type="slidenum">
              <a:rPr lang="en-US" sz="1800" baseline="0" smtClean="0">
                <a:solidFill>
                  <a:schemeClr val="tx1"/>
                </a:solidFill>
                <a:latin typeface="Source Sans Pro" panose="020B0503030403020204" pitchFamily="34" charset="77"/>
              </a:rPr>
              <a:pPr>
                <a:buFontTx/>
                <a:buNone/>
              </a:pPr>
              <a:t>‹#›</a:t>
            </a:fld>
            <a:endParaRPr lang="en-US" sz="2100" baseline="0" dirty="0">
              <a:solidFill>
                <a:schemeClr val="tx1"/>
              </a:solidFill>
              <a:latin typeface="Source Sans Pro" panose="020B0503030403020204" pitchFamily="34" charset="77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3875B9AE-7143-A943-889E-8B2CD2E633FA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849339" y="2970000"/>
            <a:ext cx="7651626" cy="6224007"/>
          </a:xfrm>
        </p:spPr>
        <p:txBody>
          <a:bodyPr lIns="0" rIns="0">
            <a:noAutofit/>
          </a:bodyPr>
          <a:lstStyle>
            <a:lvl1pPr marL="3456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  <a:lvl2pPr marL="648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2pPr>
            <a:lvl3pPr marL="972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3pPr>
            <a:lvl4pPr marL="1296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4pPr>
            <a:lvl5pPr marL="1620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E304CCC7-9813-204B-BC59-5DF046AEB6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849339" y="2160001"/>
            <a:ext cx="7651626" cy="781769"/>
          </a:xfrm>
        </p:spPr>
        <p:txBody>
          <a:bodyPr lIns="0" r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000" b="1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4CD6C53E-0388-484C-9B65-7A2BCFA76B6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785661" y="2970000"/>
            <a:ext cx="7651626" cy="6224007"/>
          </a:xfrm>
        </p:spPr>
        <p:txBody>
          <a:bodyPr lIns="0" rIns="0">
            <a:noAutofit/>
          </a:bodyPr>
          <a:lstStyle>
            <a:lvl1pPr marL="3456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  <a:lvl2pPr marL="648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2pPr>
            <a:lvl3pPr marL="972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3pPr>
            <a:lvl4pPr marL="1296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4pPr>
            <a:lvl5pPr marL="1620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48E3735C-48F4-CB4C-8DDB-A748BE26EC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661" y="2160001"/>
            <a:ext cx="7651626" cy="781769"/>
          </a:xfrm>
        </p:spPr>
        <p:txBody>
          <a:bodyPr lIns="0" r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000" b="1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7" name="Title 9">
            <a:extLst>
              <a:ext uri="{FF2B5EF4-FFF2-40B4-BE49-F238E27FC236}">
                <a16:creationId xmlns:a16="http://schemas.microsoft.com/office/drawing/2014/main" id="{303216BD-EE9F-7746-95AC-91ECF1302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907" y="-17711"/>
            <a:ext cx="16749807" cy="1620000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algn="l" fontAlgn="ctr">
              <a:lnSpc>
                <a:spcPct val="90000"/>
              </a:lnSpc>
              <a:defRPr sz="5100" b="1" i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4169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3861">
          <p15:clr>
            <a:srgbClr val="FBAE40"/>
          </p15:clr>
        </p15:guide>
        <p15:guide id="4" pos="3840">
          <p15:clr>
            <a:srgbClr val="FBAE40"/>
          </p15:clr>
        </p15:guide>
        <p15:guide id="5" pos="325">
          <p15:clr>
            <a:srgbClr val="FBAE40"/>
          </p15:clr>
        </p15:guide>
        <p15:guide id="6" pos="7355">
          <p15:clr>
            <a:srgbClr val="FBAE40"/>
          </p15:clr>
        </p15:guide>
        <p15:guide id="7" pos="354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– Option 2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C987A-8483-44F0-9D99-302A2FD7C917}"/>
              </a:ext>
            </a:extLst>
          </p:cNvPr>
          <p:cNvSpPr txBox="1">
            <a:spLocks/>
          </p:cNvSpPr>
          <p:nvPr userDrawn="1"/>
        </p:nvSpPr>
        <p:spPr>
          <a:xfrm>
            <a:off x="17523714" y="9862460"/>
            <a:ext cx="764286" cy="428813"/>
          </a:xfrm>
          <a:prstGeom prst="rect">
            <a:avLst/>
          </a:prstGeom>
        </p:spPr>
        <p:txBody>
          <a:bodyPr vert="horz" lIns="108000" tIns="68580" rIns="0" bIns="68580" rtlCol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accent3"/>
                </a:solidFill>
                <a:latin typeface="Source Sans Pro" pitchFamily="34" charset="0"/>
                <a:ea typeface="Source Sans Pro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fld id="{DC6A5864-62EE-2F48-AEC4-3D428DEAFACA}" type="slidenum">
              <a:rPr lang="en-US" sz="1800" baseline="0" smtClean="0">
                <a:solidFill>
                  <a:schemeClr val="tx1"/>
                </a:solidFill>
                <a:latin typeface="Source Sans Pro" panose="020B0503030403020204" pitchFamily="34" charset="77"/>
              </a:rPr>
              <a:pPr>
                <a:buFontTx/>
                <a:buNone/>
              </a:pPr>
              <a:t>‹#›</a:t>
            </a:fld>
            <a:endParaRPr lang="en-US" sz="2100" baseline="0" dirty="0">
              <a:solidFill>
                <a:schemeClr val="tx1"/>
              </a:solidFill>
              <a:latin typeface="Source Sans Pro" panose="020B0503030403020204" pitchFamily="34" charset="77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A6ECB79-BAF5-1A47-8824-A5F2ADC883D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73907" y="2970000"/>
            <a:ext cx="16740186" cy="6224007"/>
          </a:xfrm>
        </p:spPr>
        <p:txBody>
          <a:bodyPr lIns="0" rIns="0">
            <a:noAutofit/>
          </a:bodyPr>
          <a:lstStyle>
            <a:lvl1pPr marL="3456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  <a:lvl2pPr marL="648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2pPr>
            <a:lvl3pPr marL="972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3pPr>
            <a:lvl4pPr marL="1296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4pPr>
            <a:lvl5pPr marL="1620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8CB86C1-61DA-7F43-8D6F-275B5B809F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3908" y="2160000"/>
            <a:ext cx="16740188" cy="809625"/>
          </a:xfrm>
        </p:spPr>
        <p:txBody>
          <a:bodyPr lIns="0" r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000" b="1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31890BAC-9687-104A-889B-5902CC289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907" y="-17711"/>
            <a:ext cx="16749807" cy="1620000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algn="l" fontAlgn="ctr">
              <a:lnSpc>
                <a:spcPct val="90000"/>
              </a:lnSpc>
              <a:defRPr sz="5100" b="1" i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3820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386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– Option 3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413A560-A6E9-4A62-A224-45267BB60370}"/>
              </a:ext>
            </a:extLst>
          </p:cNvPr>
          <p:cNvSpPr txBox="1">
            <a:spLocks/>
          </p:cNvSpPr>
          <p:nvPr userDrawn="1"/>
        </p:nvSpPr>
        <p:spPr>
          <a:xfrm>
            <a:off x="17523714" y="9862460"/>
            <a:ext cx="764286" cy="428813"/>
          </a:xfrm>
          <a:prstGeom prst="rect">
            <a:avLst/>
          </a:prstGeom>
        </p:spPr>
        <p:txBody>
          <a:bodyPr vert="horz" lIns="108000" tIns="68580" rIns="0" bIns="68580" rtlCol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accent3"/>
                </a:solidFill>
                <a:latin typeface="Source Sans Pro" pitchFamily="34" charset="0"/>
                <a:ea typeface="Source Sans Pro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fld id="{DC6A5864-62EE-2F48-AEC4-3D428DEAFACA}" type="slidenum">
              <a:rPr lang="en-US" sz="1800" baseline="0" smtClean="0">
                <a:solidFill>
                  <a:schemeClr val="tx1"/>
                </a:solidFill>
                <a:latin typeface="Source Sans Pro" panose="020B0503030403020204" pitchFamily="34" charset="77"/>
              </a:rPr>
              <a:pPr>
                <a:buFontTx/>
                <a:buNone/>
              </a:pPr>
              <a:t>‹#›</a:t>
            </a:fld>
            <a:endParaRPr lang="en-US" sz="2100" baseline="0" dirty="0">
              <a:solidFill>
                <a:schemeClr val="tx1"/>
              </a:solidFill>
              <a:latin typeface="Source Sans Pro" panose="020B0503030403020204" pitchFamily="34" charset="77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3875B9AE-7143-A943-889E-8B2CD2E633FA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12372339" y="2970000"/>
            <a:ext cx="5130000" cy="6224007"/>
          </a:xfrm>
        </p:spPr>
        <p:txBody>
          <a:bodyPr lIns="0" rIns="0">
            <a:noAutofit/>
          </a:bodyPr>
          <a:lstStyle>
            <a:lvl1pPr marL="345600" defTabSz="540000">
              <a:lnSpc>
                <a:spcPct val="100000"/>
              </a:lnSpc>
              <a:defRPr sz="2400" baseline="0">
                <a:solidFill>
                  <a:srgbClr val="444444"/>
                </a:solidFill>
                <a:latin typeface="Source Sans Pro" panose="020B0503030403020204" pitchFamily="34" charset="77"/>
              </a:defRPr>
            </a:lvl1pPr>
            <a:lvl2pPr marL="648000" indent="-324000" defTabSz="540000">
              <a:lnSpc>
                <a:spcPct val="100000"/>
              </a:lnSpc>
              <a:defRPr sz="2400" baseline="0">
                <a:solidFill>
                  <a:srgbClr val="444444"/>
                </a:solidFill>
                <a:latin typeface="Source Sans Pro" panose="020B0503030403020204" pitchFamily="34" charset="77"/>
              </a:defRPr>
            </a:lvl2pPr>
            <a:lvl3pPr marL="972000" indent="-324000" defTabSz="540000">
              <a:lnSpc>
                <a:spcPct val="100000"/>
              </a:lnSpc>
              <a:defRPr sz="2400" baseline="0">
                <a:solidFill>
                  <a:srgbClr val="444444"/>
                </a:solidFill>
                <a:latin typeface="Source Sans Pro" panose="020B0503030403020204" pitchFamily="34" charset="77"/>
              </a:defRPr>
            </a:lvl3pPr>
            <a:lvl4pPr marL="1296000" indent="-324000" defTabSz="540000">
              <a:lnSpc>
                <a:spcPct val="100000"/>
              </a:lnSpc>
              <a:defRPr sz="2400" baseline="0">
                <a:solidFill>
                  <a:srgbClr val="444444"/>
                </a:solidFill>
                <a:latin typeface="Source Sans Pro" panose="020B0503030403020204" pitchFamily="34" charset="77"/>
              </a:defRPr>
            </a:lvl4pPr>
            <a:lvl5pPr marL="1620000" indent="-324000" defTabSz="540000">
              <a:lnSpc>
                <a:spcPct val="100000"/>
              </a:lnSpc>
              <a:defRPr sz="2400" baseline="0">
                <a:solidFill>
                  <a:srgbClr val="444444"/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E304CCC7-9813-204B-BC59-5DF046AEB6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2339" y="2160001"/>
            <a:ext cx="5130000" cy="781769"/>
          </a:xfrm>
        </p:spPr>
        <p:txBody>
          <a:bodyPr lIns="0" r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000" b="1" baseline="0">
                <a:solidFill>
                  <a:srgbClr val="5C596D"/>
                </a:solidFill>
                <a:latin typeface="Source Sans Pro" panose="020B0503030403020204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B90CC7C-F283-482F-80C3-CE08926FFDEB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579000" y="2970000"/>
            <a:ext cx="5130000" cy="6224007"/>
          </a:xfrm>
        </p:spPr>
        <p:txBody>
          <a:bodyPr lIns="0" rIns="0">
            <a:noAutofit/>
          </a:bodyPr>
          <a:lstStyle>
            <a:lvl1pPr marL="345600" defTabSz="540000">
              <a:lnSpc>
                <a:spcPct val="100000"/>
              </a:lnSpc>
              <a:defRPr sz="2400" baseline="0">
                <a:solidFill>
                  <a:srgbClr val="444444"/>
                </a:solidFill>
                <a:latin typeface="Source Sans Pro" panose="020B0503030403020204" pitchFamily="34" charset="77"/>
              </a:defRPr>
            </a:lvl1pPr>
            <a:lvl2pPr marL="648000" indent="-324000" defTabSz="540000">
              <a:lnSpc>
                <a:spcPct val="100000"/>
              </a:lnSpc>
              <a:defRPr sz="2400" baseline="0">
                <a:solidFill>
                  <a:srgbClr val="444444"/>
                </a:solidFill>
                <a:latin typeface="Source Sans Pro" panose="020B0503030403020204" pitchFamily="34" charset="77"/>
              </a:defRPr>
            </a:lvl2pPr>
            <a:lvl3pPr marL="972000" indent="-324000" defTabSz="540000">
              <a:lnSpc>
                <a:spcPct val="100000"/>
              </a:lnSpc>
              <a:defRPr sz="2400" baseline="0">
                <a:solidFill>
                  <a:srgbClr val="444444"/>
                </a:solidFill>
                <a:latin typeface="Source Sans Pro" panose="020B0503030403020204" pitchFamily="34" charset="77"/>
              </a:defRPr>
            </a:lvl3pPr>
            <a:lvl4pPr marL="1296000" indent="-324000" defTabSz="540000">
              <a:lnSpc>
                <a:spcPct val="100000"/>
              </a:lnSpc>
              <a:defRPr sz="2400" baseline="0">
                <a:solidFill>
                  <a:srgbClr val="444444"/>
                </a:solidFill>
                <a:latin typeface="Source Sans Pro" panose="020B0503030403020204" pitchFamily="34" charset="77"/>
              </a:defRPr>
            </a:lvl4pPr>
            <a:lvl5pPr marL="1620000" indent="-324000" defTabSz="540000">
              <a:lnSpc>
                <a:spcPct val="100000"/>
              </a:lnSpc>
              <a:defRPr sz="2400" baseline="0">
                <a:solidFill>
                  <a:srgbClr val="444444"/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8F16FEF-6861-4146-AC51-ED5B1A7652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79000" y="2160001"/>
            <a:ext cx="5130000" cy="781769"/>
          </a:xfrm>
        </p:spPr>
        <p:txBody>
          <a:bodyPr lIns="0" r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000" b="1" baseline="0">
                <a:solidFill>
                  <a:srgbClr val="5C596D"/>
                </a:solidFill>
                <a:latin typeface="Source Sans Pro" panose="020B0503030403020204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4CD6C53E-0388-484C-9B65-7A2BCFA76B6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785661" y="2970000"/>
            <a:ext cx="5130000" cy="6224007"/>
          </a:xfrm>
        </p:spPr>
        <p:txBody>
          <a:bodyPr lIns="0" rIns="0">
            <a:noAutofit/>
          </a:bodyPr>
          <a:lstStyle>
            <a:lvl1pPr marL="345600" defTabSz="540000">
              <a:lnSpc>
                <a:spcPct val="100000"/>
              </a:lnSpc>
              <a:defRPr sz="2400" baseline="0">
                <a:solidFill>
                  <a:srgbClr val="444444"/>
                </a:solidFill>
                <a:latin typeface="Source Sans Pro" panose="020B0503030403020204" pitchFamily="34" charset="77"/>
              </a:defRPr>
            </a:lvl1pPr>
            <a:lvl2pPr marL="648000" indent="-324000" defTabSz="540000">
              <a:lnSpc>
                <a:spcPct val="100000"/>
              </a:lnSpc>
              <a:defRPr sz="2400" baseline="0">
                <a:solidFill>
                  <a:srgbClr val="444444"/>
                </a:solidFill>
                <a:latin typeface="Source Sans Pro" panose="020B0503030403020204" pitchFamily="34" charset="77"/>
              </a:defRPr>
            </a:lvl2pPr>
            <a:lvl3pPr marL="972000" indent="-324000" defTabSz="540000">
              <a:lnSpc>
                <a:spcPct val="100000"/>
              </a:lnSpc>
              <a:defRPr sz="2400" baseline="0">
                <a:solidFill>
                  <a:srgbClr val="444444"/>
                </a:solidFill>
                <a:latin typeface="Source Sans Pro" panose="020B0503030403020204" pitchFamily="34" charset="77"/>
              </a:defRPr>
            </a:lvl3pPr>
            <a:lvl4pPr marL="1296000" indent="-324000" defTabSz="540000">
              <a:lnSpc>
                <a:spcPct val="100000"/>
              </a:lnSpc>
              <a:defRPr sz="2400" baseline="0">
                <a:solidFill>
                  <a:srgbClr val="444444"/>
                </a:solidFill>
                <a:latin typeface="Source Sans Pro" panose="020B0503030403020204" pitchFamily="34" charset="77"/>
              </a:defRPr>
            </a:lvl4pPr>
            <a:lvl5pPr marL="1620000" indent="-324000" defTabSz="540000">
              <a:lnSpc>
                <a:spcPct val="100000"/>
              </a:lnSpc>
              <a:defRPr sz="2400" baseline="0">
                <a:solidFill>
                  <a:srgbClr val="444444"/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48E3735C-48F4-CB4C-8DDB-A748BE26EC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661" y="2160001"/>
            <a:ext cx="5130000" cy="781769"/>
          </a:xfrm>
        </p:spPr>
        <p:txBody>
          <a:bodyPr lIns="0" r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000" b="1" baseline="0">
                <a:solidFill>
                  <a:srgbClr val="5C596D"/>
                </a:solidFill>
                <a:latin typeface="Source Sans Pro" panose="020B0503030403020204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7" name="Title 9">
            <a:extLst>
              <a:ext uri="{FF2B5EF4-FFF2-40B4-BE49-F238E27FC236}">
                <a16:creationId xmlns:a16="http://schemas.microsoft.com/office/drawing/2014/main" id="{303216BD-EE9F-7746-95AC-91ECF1302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907" y="-17711"/>
            <a:ext cx="16749807" cy="1620000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algn="l" fontAlgn="ctr">
              <a:lnSpc>
                <a:spcPct val="90000"/>
              </a:lnSpc>
              <a:defRPr sz="5100" b="1" i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7964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3861">
          <p15:clr>
            <a:srgbClr val="FBAE40"/>
          </p15:clr>
        </p15:guide>
        <p15:guide id="4" pos="3840">
          <p15:clr>
            <a:srgbClr val="FBAE40"/>
          </p15:clr>
        </p15:guide>
        <p15:guide id="5" pos="325">
          <p15:clr>
            <a:srgbClr val="FBAE40"/>
          </p15:clr>
        </p15:guide>
        <p15:guide id="6" pos="7355">
          <p15:clr>
            <a:srgbClr val="FBAE40"/>
          </p15:clr>
        </p15:guide>
        <p15:guide id="7" pos="354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– Option 4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63ED83B-46A5-438F-B960-715D20E7DC7E}"/>
              </a:ext>
            </a:extLst>
          </p:cNvPr>
          <p:cNvSpPr/>
          <p:nvPr userDrawn="1"/>
        </p:nvSpPr>
        <p:spPr>
          <a:xfrm>
            <a:off x="9144000" y="1625253"/>
            <a:ext cx="9144000" cy="82296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49A9764-F943-41A6-B63A-EF84CBBB259B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849339" y="2970000"/>
            <a:ext cx="7651626" cy="6224007"/>
          </a:xfrm>
        </p:spPr>
        <p:txBody>
          <a:bodyPr lIns="0" rIns="0">
            <a:noAutofit/>
          </a:bodyPr>
          <a:lstStyle>
            <a:lvl1pPr marL="3456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  <a:lvl2pPr marL="648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2pPr>
            <a:lvl3pPr marL="972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3pPr>
            <a:lvl4pPr marL="1296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4pPr>
            <a:lvl5pPr marL="1620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6A1B94DE-E64E-43B3-8705-614714A51F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849339" y="2160001"/>
            <a:ext cx="7651626" cy="781769"/>
          </a:xfrm>
        </p:spPr>
        <p:txBody>
          <a:bodyPr lIns="0" r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000" b="1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7C98569-C04A-4B18-8992-A3BF9619640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785661" y="2970000"/>
            <a:ext cx="7651626" cy="6224007"/>
          </a:xfrm>
        </p:spPr>
        <p:txBody>
          <a:bodyPr lIns="0" rIns="0">
            <a:noAutofit/>
          </a:bodyPr>
          <a:lstStyle>
            <a:lvl1pPr marL="3456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  <a:lvl2pPr marL="648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2pPr>
            <a:lvl3pPr marL="972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3pPr>
            <a:lvl4pPr marL="1296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4pPr>
            <a:lvl5pPr marL="1620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C1E333C-BAF2-408C-AD87-0A37BADF5E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661" y="2160001"/>
            <a:ext cx="7651626" cy="781769"/>
          </a:xfrm>
        </p:spPr>
        <p:txBody>
          <a:bodyPr lIns="0" r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000" b="1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A86A5F0E-2E0F-3946-9038-0A27CC45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907" y="-17711"/>
            <a:ext cx="16749807" cy="1620000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algn="l" fontAlgn="ctr">
              <a:lnSpc>
                <a:spcPct val="90000"/>
              </a:lnSpc>
              <a:defRPr sz="5100" b="1" i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553E380-771E-4291-ADDB-9A869DEB56A7}"/>
              </a:ext>
            </a:extLst>
          </p:cNvPr>
          <p:cNvSpPr txBox="1">
            <a:spLocks/>
          </p:cNvSpPr>
          <p:nvPr userDrawn="1"/>
        </p:nvSpPr>
        <p:spPr>
          <a:xfrm>
            <a:off x="17523714" y="9862460"/>
            <a:ext cx="764286" cy="428813"/>
          </a:xfrm>
          <a:prstGeom prst="rect">
            <a:avLst/>
          </a:prstGeom>
        </p:spPr>
        <p:txBody>
          <a:bodyPr vert="horz" lIns="108000" tIns="68580" rIns="0" bIns="68580" rtlCol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accent3"/>
                </a:solidFill>
                <a:latin typeface="Source Sans Pro" pitchFamily="34" charset="0"/>
                <a:ea typeface="Source Sans Pro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fld id="{DC6A5864-62EE-2F48-AEC4-3D428DEAFACA}" type="slidenum">
              <a:rPr lang="en-US" sz="1800" baseline="0" smtClean="0">
                <a:solidFill>
                  <a:schemeClr val="tx1"/>
                </a:solidFill>
                <a:latin typeface="Source Sans Pro" panose="020B0503030403020204" pitchFamily="34" charset="77"/>
              </a:rPr>
              <a:pPr>
                <a:buFontTx/>
                <a:buNone/>
              </a:pPr>
              <a:t>‹#›</a:t>
            </a:fld>
            <a:endParaRPr lang="en-US" sz="2100" baseline="0" dirty="0">
              <a:solidFill>
                <a:schemeClr val="tx1"/>
              </a:solidFill>
              <a:latin typeface="Source Sans Pro" panose="020B05030304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00139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orient="horz" pos="913">
          <p15:clr>
            <a:srgbClr val="FBAE40"/>
          </p15:clr>
        </p15:guide>
        <p15:guide id="3" orient="horz" pos="1253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pos="735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– Option 5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9CBD682-5446-4E60-83A1-00E54EC82B6F}"/>
              </a:ext>
            </a:extLst>
          </p:cNvPr>
          <p:cNvSpPr txBox="1">
            <a:spLocks/>
          </p:cNvSpPr>
          <p:nvPr userDrawn="1"/>
        </p:nvSpPr>
        <p:spPr>
          <a:xfrm>
            <a:off x="17523714" y="9862460"/>
            <a:ext cx="764286" cy="428813"/>
          </a:xfrm>
          <a:prstGeom prst="rect">
            <a:avLst/>
          </a:prstGeom>
        </p:spPr>
        <p:txBody>
          <a:bodyPr vert="horz" lIns="108000" tIns="68580" rIns="0" bIns="68580" rtlCol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accent3"/>
                </a:solidFill>
                <a:latin typeface="Source Sans Pro" pitchFamily="34" charset="0"/>
                <a:ea typeface="Source Sans Pro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fld id="{DC6A5864-62EE-2F48-AEC4-3D428DEAFACA}" type="slidenum">
              <a:rPr lang="en-US" sz="1800" baseline="0" smtClean="0">
                <a:solidFill>
                  <a:schemeClr val="tx1"/>
                </a:solidFill>
                <a:latin typeface="Source Sans Pro" panose="020B0503030403020204" pitchFamily="34" charset="77"/>
              </a:rPr>
              <a:pPr>
                <a:buFontTx/>
                <a:buNone/>
              </a:pPr>
              <a:t>‹#›</a:t>
            </a:fld>
            <a:endParaRPr lang="en-US" sz="2100" baseline="0" dirty="0">
              <a:solidFill>
                <a:schemeClr val="tx1"/>
              </a:solidFill>
              <a:latin typeface="Source Sans Pro" panose="020B0503030403020204" pitchFamily="34" charset="77"/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95AADE92-80AF-784B-BC16-06D135449996}"/>
              </a:ext>
            </a:extLst>
          </p:cNvPr>
          <p:cNvSpPr>
            <a:spLocks noGrp="1"/>
          </p:cNvSpPr>
          <p:nvPr>
            <p:ph idx="31"/>
          </p:nvPr>
        </p:nvSpPr>
        <p:spPr>
          <a:xfrm>
            <a:off x="13130060" y="5130000"/>
            <a:ext cx="4372280" cy="4064007"/>
          </a:xfrm>
        </p:spPr>
        <p:txBody>
          <a:bodyPr lIns="0" rIns="0">
            <a:noAutofit/>
          </a:bodyPr>
          <a:lstStyle>
            <a:lvl1pPr marL="3456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  <a:lvl2pPr marL="648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2pPr>
            <a:lvl3pPr marL="972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3pPr>
            <a:lvl4pPr marL="1296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4pPr>
            <a:lvl5pPr marL="1620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1C7EB4EA-FDED-814F-8AC3-5452C67BF1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30061" y="4320000"/>
            <a:ext cx="4381503" cy="597693"/>
          </a:xfrm>
        </p:spPr>
        <p:txBody>
          <a:bodyPr lIns="0" r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00" b="1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7F184632-ED24-6D4C-82F2-D17F49DCCF2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332529" y="2160001"/>
            <a:ext cx="1976567" cy="1796051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400" baseline="0">
                <a:solidFill>
                  <a:srgbClr val="5C596D"/>
                </a:solidFill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A886B856-3E69-D245-A023-4513C4EB828E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7065056" y="5130000"/>
            <a:ext cx="4372280" cy="4064007"/>
          </a:xfrm>
        </p:spPr>
        <p:txBody>
          <a:bodyPr lIns="0" rIns="0">
            <a:noAutofit/>
          </a:bodyPr>
          <a:lstStyle>
            <a:lvl1pPr marL="3456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  <a:lvl2pPr marL="648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2pPr>
            <a:lvl3pPr marL="972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3pPr>
            <a:lvl4pPr marL="1296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4pPr>
            <a:lvl5pPr marL="1620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01FB6B42-E93B-D14A-B00E-7893A863B18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055832" y="4320000"/>
            <a:ext cx="4381503" cy="597693"/>
          </a:xfrm>
        </p:spPr>
        <p:txBody>
          <a:bodyPr lIns="0" r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00" b="1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7" name="Picture Placeholder 19">
            <a:extLst>
              <a:ext uri="{FF2B5EF4-FFF2-40B4-BE49-F238E27FC236}">
                <a16:creationId xmlns:a16="http://schemas.microsoft.com/office/drawing/2014/main" id="{176E0D81-DF79-704E-BF48-298914BACC8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258300" y="2160001"/>
            <a:ext cx="1976567" cy="1796051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400" baseline="0">
                <a:solidFill>
                  <a:srgbClr val="5C596D"/>
                </a:solidFill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062BB16-5E33-6A44-88B3-8D0431733CA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85662" y="5130000"/>
            <a:ext cx="4372280" cy="4064007"/>
          </a:xfrm>
        </p:spPr>
        <p:txBody>
          <a:bodyPr lIns="0" rIns="0">
            <a:noAutofit/>
          </a:bodyPr>
          <a:lstStyle>
            <a:lvl1pPr marL="3456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  <a:lvl2pPr marL="648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2pPr>
            <a:lvl3pPr marL="972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3pPr>
            <a:lvl4pPr marL="1296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4pPr>
            <a:lvl5pPr marL="1620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98B4B430-6FD4-9C41-A011-57345240E3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661" y="4320000"/>
            <a:ext cx="4381503" cy="597693"/>
          </a:xfrm>
        </p:spPr>
        <p:txBody>
          <a:bodyPr lIns="0" r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00" b="1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4E7CE898-A360-EA4C-AA5C-DF26433BA8E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988129" y="2160001"/>
            <a:ext cx="1976567" cy="1796051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400" baseline="0">
                <a:solidFill>
                  <a:srgbClr val="5C596D"/>
                </a:solidFill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2" name="Title 9">
            <a:extLst>
              <a:ext uri="{FF2B5EF4-FFF2-40B4-BE49-F238E27FC236}">
                <a16:creationId xmlns:a16="http://schemas.microsoft.com/office/drawing/2014/main" id="{11FAAD35-2BF2-8E43-85D1-4B4AA8875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907" y="-17711"/>
            <a:ext cx="16749807" cy="1620000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algn="l" fontAlgn="ctr">
              <a:lnSpc>
                <a:spcPct val="90000"/>
              </a:lnSpc>
              <a:defRPr sz="5100" b="1" i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3146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>
          <p15:clr>
            <a:srgbClr val="FBAE40"/>
          </p15:clr>
        </p15:guide>
        <p15:guide id="2" pos="325">
          <p15:clr>
            <a:srgbClr val="FBAE40"/>
          </p15:clr>
        </p15:guide>
        <p15:guide id="3" pos="7355">
          <p15:clr>
            <a:srgbClr val="FBAE40"/>
          </p15:clr>
        </p15:guide>
        <p15:guide id="4" orient="horz" pos="1820">
          <p15:clr>
            <a:srgbClr val="FBAE40"/>
          </p15:clr>
        </p15:guide>
        <p15:guide id="5" orient="horz" pos="386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– Option 2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9B6ED0F-0A45-46B6-9C5F-5382CAA8B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04"/>
          <a:stretch/>
        </p:blipFill>
        <p:spPr>
          <a:xfrm>
            <a:off x="2888618" y="1602290"/>
            <a:ext cx="15399384" cy="826017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2B0E6-EA58-44AB-B55F-885BEC6B7EE6}"/>
              </a:ext>
            </a:extLst>
          </p:cNvPr>
          <p:cNvSpPr txBox="1">
            <a:spLocks/>
          </p:cNvSpPr>
          <p:nvPr userDrawn="1"/>
        </p:nvSpPr>
        <p:spPr>
          <a:xfrm>
            <a:off x="17523714" y="9862460"/>
            <a:ext cx="764286" cy="428813"/>
          </a:xfrm>
          <a:prstGeom prst="rect">
            <a:avLst/>
          </a:prstGeom>
        </p:spPr>
        <p:txBody>
          <a:bodyPr vert="horz" lIns="108000" tIns="68580" rIns="0" bIns="68580" rtlCol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accent3"/>
                </a:solidFill>
                <a:latin typeface="Source Sans Pro" pitchFamily="34" charset="0"/>
                <a:ea typeface="Source Sans Pro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fld id="{DC6A5864-62EE-2F48-AEC4-3D428DEAFACA}" type="slidenum">
              <a:rPr lang="en-US" sz="1800" baseline="0" smtClean="0">
                <a:solidFill>
                  <a:schemeClr val="tx1"/>
                </a:solidFill>
                <a:latin typeface="Source Sans Pro" panose="020B0503030403020204" pitchFamily="34" charset="77"/>
              </a:rPr>
              <a:pPr>
                <a:buFontTx/>
                <a:buNone/>
              </a:pPr>
              <a:t>‹#›</a:t>
            </a:fld>
            <a:endParaRPr lang="en-US" sz="2100" baseline="0" dirty="0">
              <a:solidFill>
                <a:schemeClr val="tx1"/>
              </a:solidFill>
              <a:latin typeface="Source Sans Pro" panose="020B0503030403020204" pitchFamily="34" charset="77"/>
            </a:endParaRP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6BC90E8-7030-5E4B-B9BF-121FD8B65C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3909" y="2160000"/>
            <a:ext cx="7663380" cy="774579"/>
          </a:xfrm>
        </p:spPr>
        <p:txBody>
          <a:bodyPr lIns="0" r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000" b="1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itle 9">
            <a:extLst>
              <a:ext uri="{FF2B5EF4-FFF2-40B4-BE49-F238E27FC236}">
                <a16:creationId xmlns:a16="http://schemas.microsoft.com/office/drawing/2014/main" id="{23E53FA9-B329-0147-969A-ADECD89EA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907" y="-17711"/>
            <a:ext cx="16749807" cy="1620000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algn="l" fontAlgn="ctr">
              <a:lnSpc>
                <a:spcPct val="90000"/>
              </a:lnSpc>
              <a:defRPr sz="5100" b="1" i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AA88E6-3D0E-42CD-80BB-2BDE34493E8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785661" y="2970000"/>
            <a:ext cx="7651626" cy="6224007"/>
          </a:xfrm>
        </p:spPr>
        <p:txBody>
          <a:bodyPr lIns="0" rIns="0">
            <a:noAutofit/>
          </a:bodyPr>
          <a:lstStyle>
            <a:lvl1pPr marL="3456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  <a:lvl2pPr marL="648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2pPr>
            <a:lvl3pPr marL="972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3pPr>
            <a:lvl4pPr marL="1296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4pPr>
            <a:lvl5pPr marL="1620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1629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>
          <p15:clr>
            <a:srgbClr val="FBAE40"/>
          </p15:clr>
        </p15:guide>
        <p15:guide id="2" pos="325">
          <p15:clr>
            <a:srgbClr val="FBAE40"/>
          </p15:clr>
        </p15:guide>
        <p15:guide id="3" pos="7355">
          <p15:clr>
            <a:srgbClr val="FBAE40"/>
          </p15:clr>
        </p15:guide>
        <p15:guide id="4" orient="horz" pos="1253">
          <p15:clr>
            <a:srgbClr val="FBAE40"/>
          </p15:clr>
        </p15:guide>
        <p15:guide id="5" orient="horz" pos="386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– Option 2 Yell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944C70-4659-4BE5-A403-56D01B71F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14" t="23737" r="36131" b="23942"/>
          <a:stretch/>
        </p:blipFill>
        <p:spPr>
          <a:xfrm>
            <a:off x="5594683" y="1650069"/>
            <a:ext cx="12702941" cy="822474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2B0E6-EA58-44AB-B55F-885BEC6B7EE6}"/>
              </a:ext>
            </a:extLst>
          </p:cNvPr>
          <p:cNvSpPr txBox="1">
            <a:spLocks/>
          </p:cNvSpPr>
          <p:nvPr userDrawn="1"/>
        </p:nvSpPr>
        <p:spPr>
          <a:xfrm>
            <a:off x="17523714" y="9862460"/>
            <a:ext cx="764286" cy="428813"/>
          </a:xfrm>
          <a:prstGeom prst="rect">
            <a:avLst/>
          </a:prstGeom>
        </p:spPr>
        <p:txBody>
          <a:bodyPr vert="horz" lIns="108000" tIns="68580" rIns="0" bIns="68580" rtlCol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accent3"/>
                </a:solidFill>
                <a:latin typeface="Source Sans Pro" pitchFamily="34" charset="0"/>
                <a:ea typeface="Source Sans Pro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fld id="{DC6A5864-62EE-2F48-AEC4-3D428DEAFACA}" type="slidenum">
              <a:rPr lang="en-US" sz="1800" baseline="0" smtClean="0">
                <a:solidFill>
                  <a:schemeClr val="tx1"/>
                </a:solidFill>
                <a:latin typeface="Source Sans Pro" panose="020B0503030403020204" pitchFamily="34" charset="77"/>
              </a:rPr>
              <a:pPr>
                <a:buFontTx/>
                <a:buNone/>
              </a:pPr>
              <a:t>‹#›</a:t>
            </a:fld>
            <a:endParaRPr lang="en-US" sz="2100" baseline="0" dirty="0">
              <a:solidFill>
                <a:schemeClr val="tx1"/>
              </a:solidFill>
              <a:latin typeface="Source Sans Pro" panose="020B0503030403020204" pitchFamily="34" charset="77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D21F9BA-8659-854F-9EBD-57EA772C65E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73907" y="2970000"/>
            <a:ext cx="8370093" cy="6224007"/>
          </a:xfrm>
        </p:spPr>
        <p:txBody>
          <a:bodyPr lIns="0" rIns="0">
            <a:noAutofit/>
          </a:bodyPr>
          <a:lstStyle>
            <a:lvl1pPr marL="3456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  <a:lvl2pPr marL="648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2pPr>
            <a:lvl3pPr marL="972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3pPr>
            <a:lvl4pPr marL="1296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4pPr>
            <a:lvl5pPr marL="1620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6BC90E8-7030-5E4B-B9BF-121FD8B65C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3909" y="2160000"/>
            <a:ext cx="8370093" cy="809625"/>
          </a:xfrm>
        </p:spPr>
        <p:txBody>
          <a:bodyPr lIns="0" r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000" b="1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itle 9">
            <a:extLst>
              <a:ext uri="{FF2B5EF4-FFF2-40B4-BE49-F238E27FC236}">
                <a16:creationId xmlns:a16="http://schemas.microsoft.com/office/drawing/2014/main" id="{23E53FA9-B329-0147-969A-ADECD89EA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907" y="-17711"/>
            <a:ext cx="16749807" cy="1620000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algn="l" fontAlgn="ctr">
              <a:lnSpc>
                <a:spcPct val="90000"/>
              </a:lnSpc>
              <a:defRPr sz="5100" b="1" i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4891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>
          <p15:clr>
            <a:srgbClr val="FBAE40"/>
          </p15:clr>
        </p15:guide>
        <p15:guide id="2" pos="325">
          <p15:clr>
            <a:srgbClr val="FBAE40"/>
          </p15:clr>
        </p15:guide>
        <p15:guide id="3" pos="7355">
          <p15:clr>
            <a:srgbClr val="FBAE40"/>
          </p15:clr>
        </p15:guide>
        <p15:guide id="4" orient="horz" pos="1253">
          <p15:clr>
            <a:srgbClr val="FBAE40"/>
          </p15:clr>
        </p15:guide>
        <p15:guide id="5" orient="horz" pos="386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– Option 2 Yell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944C70-4659-4BE5-A403-56D01B71F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14" t="23511" r="36131" b="23941"/>
          <a:stretch/>
        </p:blipFill>
        <p:spPr>
          <a:xfrm>
            <a:off x="5594683" y="1602291"/>
            <a:ext cx="12702941" cy="826017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2B0E6-EA58-44AB-B55F-885BEC6B7EE6}"/>
              </a:ext>
            </a:extLst>
          </p:cNvPr>
          <p:cNvSpPr txBox="1">
            <a:spLocks/>
          </p:cNvSpPr>
          <p:nvPr userDrawn="1"/>
        </p:nvSpPr>
        <p:spPr>
          <a:xfrm>
            <a:off x="17523714" y="9862460"/>
            <a:ext cx="764286" cy="428813"/>
          </a:xfrm>
          <a:prstGeom prst="rect">
            <a:avLst/>
          </a:prstGeom>
        </p:spPr>
        <p:txBody>
          <a:bodyPr vert="horz" lIns="108000" tIns="68580" rIns="0" bIns="68580" rtlCol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accent3"/>
                </a:solidFill>
                <a:latin typeface="Source Sans Pro" pitchFamily="34" charset="0"/>
                <a:ea typeface="Source Sans Pro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fld id="{DC6A5864-62EE-2F48-AEC4-3D428DEAFACA}" type="slidenum">
              <a:rPr lang="en-US" sz="1800" baseline="0" smtClean="0">
                <a:solidFill>
                  <a:schemeClr val="tx1"/>
                </a:solidFill>
                <a:latin typeface="Source Sans Pro" panose="020B0503030403020204" pitchFamily="34" charset="77"/>
              </a:rPr>
              <a:pPr>
                <a:buFontTx/>
                <a:buNone/>
              </a:pPr>
              <a:t>‹#›</a:t>
            </a:fld>
            <a:endParaRPr lang="en-US" sz="2100" baseline="0" dirty="0">
              <a:solidFill>
                <a:schemeClr val="tx1"/>
              </a:solidFill>
              <a:latin typeface="Source Sans Pro" panose="020B0503030403020204" pitchFamily="34" charset="77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D21F9BA-8659-854F-9EBD-57EA772C65E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73907" y="2970000"/>
            <a:ext cx="16740186" cy="6224007"/>
          </a:xfrm>
        </p:spPr>
        <p:txBody>
          <a:bodyPr lIns="0" rIns="0">
            <a:noAutofit/>
          </a:bodyPr>
          <a:lstStyle>
            <a:lvl1pPr marL="3456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  <a:lvl2pPr marL="648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2pPr>
            <a:lvl3pPr marL="972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3pPr>
            <a:lvl4pPr marL="1296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4pPr>
            <a:lvl5pPr marL="1620000" indent="-324000" defTabSz="540000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6BC90E8-7030-5E4B-B9BF-121FD8B65C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3908" y="2160000"/>
            <a:ext cx="16740188" cy="809625"/>
          </a:xfrm>
        </p:spPr>
        <p:txBody>
          <a:bodyPr lIns="0" r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000" b="1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itle 9">
            <a:extLst>
              <a:ext uri="{FF2B5EF4-FFF2-40B4-BE49-F238E27FC236}">
                <a16:creationId xmlns:a16="http://schemas.microsoft.com/office/drawing/2014/main" id="{23E53FA9-B329-0147-969A-ADECD89EA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907" y="-17711"/>
            <a:ext cx="16749807" cy="1620000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algn="l" fontAlgn="ctr">
              <a:lnSpc>
                <a:spcPct val="90000"/>
              </a:lnSpc>
              <a:defRPr sz="5100" b="1" i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010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>
          <p15:clr>
            <a:srgbClr val="FBAE40"/>
          </p15:clr>
        </p15:guide>
        <p15:guide id="2" pos="325">
          <p15:clr>
            <a:srgbClr val="FBAE40"/>
          </p15:clr>
        </p15:guide>
        <p15:guide id="3" pos="7355">
          <p15:clr>
            <a:srgbClr val="FBAE40"/>
          </p15:clr>
        </p15:guide>
        <p15:guide id="4" orient="horz" pos="1253">
          <p15:clr>
            <a:srgbClr val="FBAE40"/>
          </p15:clr>
        </p15:guide>
        <p15:guide id="5" orient="horz" pos="386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CF7937-245E-4149-B7E7-263BBD606C9E}"/>
              </a:ext>
            </a:extLst>
          </p:cNvPr>
          <p:cNvSpPr/>
          <p:nvPr userDrawn="1"/>
        </p:nvSpPr>
        <p:spPr>
          <a:xfrm>
            <a:off x="0" y="9859430"/>
            <a:ext cx="18288000" cy="432000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9314E5-F96E-483A-A752-F0AC4A96A24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7821" y="9859429"/>
            <a:ext cx="1285758" cy="4448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FA2883-8BE8-4443-A405-B40588B00EAE}"/>
              </a:ext>
            </a:extLst>
          </p:cNvPr>
          <p:cNvSpPr/>
          <p:nvPr userDrawn="1"/>
        </p:nvSpPr>
        <p:spPr>
          <a:xfrm>
            <a:off x="-1" y="0"/>
            <a:ext cx="18288002" cy="16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E1E82B-4C1D-834C-ACDA-E0C9BDE7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0"/>
            <a:ext cx="15773400" cy="16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3C437-E5E1-7D4E-9906-7A5AD5240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fl" descr="Aviva: Internal">
            <a:extLst>
              <a:ext uri="{FF2B5EF4-FFF2-40B4-BE49-F238E27FC236}">
                <a16:creationId xmlns:a16="http://schemas.microsoft.com/office/drawing/2014/main" id="{B97528CF-2A31-46F0-8377-0FBD0F5A551B}"/>
              </a:ext>
            </a:extLst>
          </p:cNvPr>
          <p:cNvSpPr txBox="1"/>
          <p:nvPr userDrawn="1"/>
        </p:nvSpPr>
        <p:spPr>
          <a:xfrm>
            <a:off x="0" y="9818371"/>
            <a:ext cx="18288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endParaRPr lang="en-GB" sz="1200" b="0" i="0" u="none" baseline="0">
              <a:solidFill>
                <a:srgbClr val="003DA5"/>
              </a:solidFill>
              <a:latin typeface="Arial" panose="020B0604020202020204" pitchFamily="34" charset="0"/>
            </a:endParaRPr>
          </a:p>
        </p:txBody>
      </p:sp>
      <p:sp>
        <p:nvSpPr>
          <p:cNvPr id="9" name="MSIPCMContentMarking" descr="{&quot;HashCode&quot;:-80294616,&quot;Placement&quot;:&quot;Footer&quot;,&quot;Top&quot;:522.0343,&quot;Left&quot;:0.0,&quot;SlideWidth&quot;:960,&quot;SlideHeight&quot;:540}">
            <a:extLst>
              <a:ext uri="{FF2B5EF4-FFF2-40B4-BE49-F238E27FC236}">
                <a16:creationId xmlns:a16="http://schemas.microsoft.com/office/drawing/2014/main" id="{DD91E2D5-345E-4206-99C8-73B29BF06FDA}"/>
              </a:ext>
            </a:extLst>
          </p:cNvPr>
          <p:cNvSpPr txBox="1"/>
          <p:nvPr userDrawn="1"/>
        </p:nvSpPr>
        <p:spPr>
          <a:xfrm>
            <a:off x="1" y="10023544"/>
            <a:ext cx="1146116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endParaRPr lang="en-GB" sz="120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MSIPCMContentMarking" descr="{&quot;HashCode&quot;:-80294616,&quot;Placement&quot;:&quot;Footer&quot;,&quot;Top&quot;:522.0343,&quot;Left&quot;:0.0,&quot;SlideWidth&quot;:960,&quot;SlideHeight&quot;:540}">
            <a:extLst>
              <a:ext uri="{FF2B5EF4-FFF2-40B4-BE49-F238E27FC236}">
                <a16:creationId xmlns:a16="http://schemas.microsoft.com/office/drawing/2014/main" id="{CD0F220C-6864-4093-B8F7-DCC5BBC3B64F}"/>
              </a:ext>
            </a:extLst>
          </p:cNvPr>
          <p:cNvSpPr txBox="1"/>
          <p:nvPr userDrawn="1"/>
        </p:nvSpPr>
        <p:spPr>
          <a:xfrm>
            <a:off x="1" y="10023544"/>
            <a:ext cx="1146116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GB" sz="1200">
                <a:solidFill>
                  <a:srgbClr val="008000"/>
                </a:solidFill>
                <a:latin typeface="Calibri" panose="020F0502020204030204" pitchFamily="34" charset="0"/>
              </a:rPr>
              <a:t>Aviva: Public</a:t>
            </a:r>
          </a:p>
        </p:txBody>
      </p:sp>
    </p:spTree>
    <p:extLst>
      <p:ext uri="{BB962C8B-B14F-4D97-AF65-F5344CB8AC3E}">
        <p14:creationId xmlns:p14="http://schemas.microsoft.com/office/powerpoint/2010/main" val="1303967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7" Type="http://schemas.openxmlformats.org/officeDocument/2006/relationships/image" Target="../media/image5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image" Target="../media/image43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Alice.Hoyne@lia.ie" TargetMode="External"/><Relationship Id="rId3" Type="http://schemas.openxmlformats.org/officeDocument/2006/relationships/image" Target="../media/image21.png"/><Relationship Id="rId7" Type="http://schemas.openxmlformats.org/officeDocument/2006/relationships/hyperlink" Target="mailto:terrie.kennedy@lia.ie" TargetMode="External"/><Relationship Id="rId12" Type="http://schemas.openxmlformats.org/officeDocument/2006/relationships/hyperlink" Target="mailto:phodson@iii.ie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apprenticeship@iii.ie" TargetMode="External"/><Relationship Id="rId11" Type="http://schemas.openxmlformats.org/officeDocument/2006/relationships/image" Target="../media/image24.png"/><Relationship Id="rId5" Type="http://schemas.openxmlformats.org/officeDocument/2006/relationships/hyperlink" Target="mailto:ngaffney@iii.ie" TargetMode="External"/><Relationship Id="rId10" Type="http://schemas.openxmlformats.org/officeDocument/2006/relationships/image" Target="../media/image23.jpg"/><Relationship Id="rId4" Type="http://schemas.openxmlformats.org/officeDocument/2006/relationships/image" Target="../media/image22.pn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791" t="37802" r="5791"/>
          <a:stretch>
            <a:fillRect/>
          </a:stretch>
        </p:blipFill>
        <p:spPr>
          <a:xfrm>
            <a:off x="0" y="4233"/>
            <a:ext cx="18288000" cy="55639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42945" y="7958165"/>
            <a:ext cx="4658337" cy="32945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8195" y="7224040"/>
            <a:ext cx="6734327" cy="47628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8977" y="8680045"/>
            <a:ext cx="1516023" cy="14884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0" y="6142507"/>
            <a:ext cx="1242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The Insurance Practitioner Apprenticeship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9D3D28-9FC6-EA2D-8D9B-1AC4335A92F5}"/>
              </a:ext>
            </a:extLst>
          </p:cNvPr>
          <p:cNvSpPr txBox="1"/>
          <p:nvPr/>
        </p:nvSpPr>
        <p:spPr>
          <a:xfrm>
            <a:off x="4572000" y="5810449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b="0" dirty="0">
                <a:effectLst/>
              </a:rPr>
              <a:t> </a:t>
            </a:r>
            <a:endParaRPr lang="en-I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56" y="8924925"/>
            <a:ext cx="6534150" cy="1362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B415A7-B64D-94E1-7C88-EB9262B88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390906"/>
            <a:ext cx="8809069" cy="95051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114A0A-4087-A7C0-23F2-B5190A97A500}"/>
              </a:ext>
            </a:extLst>
          </p:cNvPr>
          <p:cNvSpPr txBox="1"/>
          <p:nvPr/>
        </p:nvSpPr>
        <p:spPr>
          <a:xfrm>
            <a:off x="1295400" y="2628900"/>
            <a:ext cx="4572000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E" dirty="0"/>
          </a:p>
          <a:p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We have 4 face-to-face days.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One was Induction.</a:t>
            </a:r>
          </a:p>
          <a:p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The rest are in Dublin</a:t>
            </a:r>
          </a:p>
          <a:p>
            <a:endParaRPr lang="en-I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24th October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IE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 January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IE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 March</a:t>
            </a:r>
          </a:p>
          <a:p>
            <a:endParaRPr lang="en-IE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D972480-FFEB-1097-E0B2-45A6B04AA75B}"/>
              </a:ext>
            </a:extLst>
          </p:cNvPr>
          <p:cNvSpPr/>
          <p:nvPr/>
        </p:nvSpPr>
        <p:spPr>
          <a:xfrm>
            <a:off x="1089790" y="3924300"/>
            <a:ext cx="2796410" cy="15053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64208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83E570-401E-CAA7-6E94-979DE3E88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313718"/>
            <a:ext cx="3797495" cy="7810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19100"/>
            <a:ext cx="7581571" cy="8378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9601200" y="1409700"/>
            <a:ext cx="8001000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Bold" panose="020B0604020202020204" charset="0"/>
                <a:ea typeface="Times New Roman" panose="02020603050405020304" pitchFamily="18" charset="0"/>
                <a:cs typeface="Poppins Bold" panose="020B0604020202020204" charset="0"/>
              </a:rPr>
              <a:t>You </a:t>
            </a:r>
            <a:r>
              <a:rPr kumimoji="0" lang="en-IE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Bold" panose="020B0604020202020204" charset="0"/>
                <a:ea typeface="Times New Roman" panose="02020603050405020304" pitchFamily="18" charset="0"/>
                <a:cs typeface="Poppins Bold" panose="020B0604020202020204" charset="0"/>
              </a:rPr>
              <a:t>must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Bold" panose="020B0604020202020204" charset="0"/>
                <a:ea typeface="Times New Roman" panose="02020603050405020304" pitchFamily="18" charset="0"/>
                <a:cs typeface="Poppins Bold" panose="020B0604020202020204" charset="0"/>
              </a:rPr>
              <a:t> complete one marking form per submission.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Bold" panose="020B0604020202020204" charset="0"/>
              <a:ea typeface="Times New Roman" panose="02020603050405020304" pitchFamily="18" charset="0"/>
              <a:cs typeface="Poppins Bold" panose="020B060402020202020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Bold" panose="020B0604020202020204" charset="0"/>
                <a:ea typeface="Times New Roman" panose="02020603050405020304" pitchFamily="18" charset="0"/>
                <a:cs typeface="Poppins Bold" panose="020B0604020202020204" charset="0"/>
              </a:rPr>
              <a:t>ATU Sligo can be audited and must have </a:t>
            </a:r>
            <a:r>
              <a:rPr kumimoji="0" lang="en-IE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Bold" panose="020B0604020202020204" charset="0"/>
                <a:ea typeface="Times New Roman" panose="02020603050405020304" pitchFamily="18" charset="0"/>
                <a:cs typeface="Poppins Bold" panose="020B0604020202020204" charset="0"/>
              </a:rPr>
              <a:t>CLEAR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Bold" panose="020B0604020202020204" charset="0"/>
                <a:ea typeface="Times New Roman" panose="02020603050405020304" pitchFamily="18" charset="0"/>
                <a:cs typeface="Poppins Bold" panose="020B0604020202020204" charset="0"/>
              </a:rPr>
              <a:t> sign offs from supervisors. 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Bold" panose="020B0604020202020204" charset="0"/>
              <a:ea typeface="Times New Roman" panose="02020603050405020304" pitchFamily="18" charset="0"/>
              <a:cs typeface="Poppins Bold" panose="020B060402020202020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Bold" panose="020B0604020202020204" charset="0"/>
                <a:ea typeface="Times New Roman" panose="02020603050405020304" pitchFamily="18" charset="0"/>
                <a:cs typeface="Poppins Bold" panose="020B0604020202020204" charset="0"/>
              </a:rPr>
              <a:t>ATU Sligo will not accept </a:t>
            </a:r>
            <a:r>
              <a:rPr kumimoji="0" lang="en-IE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Bold" panose="020B0604020202020204" charset="0"/>
                <a:ea typeface="Times New Roman" panose="02020603050405020304" pitchFamily="18" charset="0"/>
                <a:cs typeface="Poppins Bold" panose="020B0604020202020204" charset="0"/>
              </a:rPr>
              <a:t>pasted signatures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Bold" panose="020B0604020202020204" charset="0"/>
                <a:ea typeface="Times New Roman" panose="02020603050405020304" pitchFamily="18" charset="0"/>
                <a:cs typeface="Poppins Bold" panose="020B0604020202020204" charset="0"/>
              </a:rPr>
              <a:t>. 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Bold" panose="020B0604020202020204" charset="0"/>
              <a:ea typeface="Times New Roman" panose="02020603050405020304" pitchFamily="18" charset="0"/>
              <a:cs typeface="Poppins Bold" panose="020B060402020202020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Bold" panose="020B0604020202020204" charset="0"/>
                <a:ea typeface="Times New Roman" panose="02020603050405020304" pitchFamily="18" charset="0"/>
                <a:cs typeface="Poppins Bold" panose="020B0604020202020204" charset="0"/>
              </a:rPr>
              <a:t>Easiest method is a short note stating case study number/diary month, etc.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Bold" panose="020B0604020202020204" charset="0"/>
                <a:ea typeface="Times New Roman" panose="02020603050405020304" pitchFamily="18" charset="0"/>
                <a:cs typeface="Poppins Bold" panose="020B0604020202020204" charset="0"/>
              </a:rPr>
              <a:t>Work is acceptable.  Ask your apprentice to provide you with a copy of the case study with their submission.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Bold" panose="020B0604020202020204" charset="0"/>
              <a:ea typeface="Calibri" panose="020F0502020204030204" pitchFamily="34" charset="0"/>
              <a:cs typeface="Poppins Bold" panose="020B06040202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Bold" panose="020B0604020202020204" charset="0"/>
                <a:ea typeface="Times New Roman" panose="02020603050405020304" pitchFamily="18" charset="0"/>
                <a:cs typeface="Poppins Bold" panose="020B0604020202020204" charset="0"/>
              </a:rPr>
              <a:t> 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Bold" panose="020B0604020202020204" charset="0"/>
              <a:ea typeface="Calibri" panose="020F0502020204030204" pitchFamily="34" charset="0"/>
              <a:cs typeface="Poppins Bold" panose="020B060402020202020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Bold" panose="020B0604020202020204" charset="0"/>
                <a:ea typeface="Times New Roman" panose="02020603050405020304" pitchFamily="18" charset="0"/>
                <a:cs typeface="Poppins Bold" panose="020B0604020202020204" charset="0"/>
              </a:rPr>
              <a:t>A separate mail /sign off is required for each submission. This will discourage work being bulked together for approval.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Bold" panose="020B0604020202020204" charset="0"/>
              <a:ea typeface="Calibri" panose="020F0502020204030204" pitchFamily="34" charset="0"/>
              <a:cs typeface="Poppins Bold" panose="020B06040202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 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620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24358" y="7814050"/>
            <a:ext cx="4658337" cy="32945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4400" y="6972300"/>
            <a:ext cx="6734327" cy="47628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9600" y="8346789"/>
            <a:ext cx="1516023" cy="1488459"/>
          </a:xfrm>
          <a:prstGeom prst="rect">
            <a:avLst/>
          </a:prstGeom>
        </p:spPr>
      </p:pic>
      <p:sp>
        <p:nvSpPr>
          <p:cNvPr id="7" name="TextBox 4"/>
          <p:cNvSpPr txBox="1"/>
          <p:nvPr/>
        </p:nvSpPr>
        <p:spPr>
          <a:xfrm>
            <a:off x="4876800" y="3642934"/>
            <a:ext cx="8497226" cy="19389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6000" b="1" i="0" u="none" strike="noStrike" kern="1200" cap="none" spc="0" baseline="0" dirty="0">
                <a:solidFill>
                  <a:srgbClr val="FFFFFF"/>
                </a:solidFill>
                <a:uFillTx/>
                <a:latin typeface="Abadi Extra Light" pitchFamily="34"/>
              </a:rPr>
              <a:t>A Typical Week for a New Apprentice</a:t>
            </a:r>
          </a:p>
        </p:txBody>
      </p:sp>
    </p:spTree>
    <p:extLst>
      <p:ext uri="{BB962C8B-B14F-4D97-AF65-F5344CB8AC3E}">
        <p14:creationId xmlns:p14="http://schemas.microsoft.com/office/powerpoint/2010/main" val="162422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162300"/>
            <a:ext cx="6734171" cy="4473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12"/>
          <p:cNvSpPr txBox="1"/>
          <p:nvPr/>
        </p:nvSpPr>
        <p:spPr>
          <a:xfrm>
            <a:off x="936707" y="1421786"/>
            <a:ext cx="5754863" cy="969496"/>
          </a:xfrm>
          <a:prstGeom prst="rect">
            <a:avLst/>
          </a:prstGeom>
          <a:noFill/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137160" tIns="68580" rIns="137160" bIns="68580" anchor="t" anchorCtr="0" compatLnSpc="1">
            <a:spAutoFit/>
          </a:bodyPr>
          <a:lstStyle/>
          <a:p>
            <a:pPr defTabSz="13716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700" b="1" dirty="0">
                <a:solidFill>
                  <a:srgbClr val="FFFFFF"/>
                </a:solidFill>
                <a:latin typeface="Arial"/>
              </a:rPr>
              <a:t>4 days a week – working in the team on the job</a:t>
            </a:r>
            <a:r>
              <a:rPr lang="en-IE" sz="2700" dirty="0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sp>
        <p:nvSpPr>
          <p:cNvPr id="4" name="TextBox 18"/>
          <p:cNvSpPr txBox="1"/>
          <p:nvPr/>
        </p:nvSpPr>
        <p:spPr>
          <a:xfrm>
            <a:off x="10610383" y="1663258"/>
            <a:ext cx="5754863" cy="553998"/>
          </a:xfrm>
          <a:prstGeom prst="rect">
            <a:avLst/>
          </a:prstGeom>
          <a:noFill/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137160" tIns="68580" rIns="137160" bIns="68580" anchor="t" anchorCtr="0" compatLnSpc="1">
            <a:spAutoFit/>
          </a:bodyPr>
          <a:lstStyle/>
          <a:p>
            <a:pPr defTabSz="13716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700" b="1" dirty="0">
                <a:solidFill>
                  <a:srgbClr val="FFFFFF"/>
                </a:solidFill>
                <a:latin typeface="Arial"/>
              </a:rPr>
              <a:t>1 day per week</a:t>
            </a:r>
          </a:p>
        </p:txBody>
      </p:sp>
      <p:sp>
        <p:nvSpPr>
          <p:cNvPr id="5" name="TextBox 14"/>
          <p:cNvSpPr txBox="1"/>
          <p:nvPr/>
        </p:nvSpPr>
        <p:spPr>
          <a:xfrm>
            <a:off x="11104692" y="2632758"/>
            <a:ext cx="5153676" cy="2215991"/>
          </a:xfrm>
          <a:prstGeom prst="rect">
            <a:avLst/>
          </a:prstGeom>
          <a:noFill/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137160" tIns="68580" rIns="137160" bIns="68580" anchor="t" anchorCtr="0" compatLnSpc="1">
            <a:spAutoFit/>
          </a:bodyPr>
          <a:lstStyle/>
          <a:p>
            <a:pPr defTabSz="13716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700" b="1" dirty="0">
                <a:solidFill>
                  <a:srgbClr val="FFFFFF"/>
                </a:solidFill>
                <a:latin typeface="Arial"/>
              </a:rPr>
              <a:t>Academic Learning via ATU Sligo involving 3 streamed lectures 2.5 hours each in a quiet area in the office with access to a PC/Laptop </a:t>
            </a:r>
          </a:p>
        </p:txBody>
      </p:sp>
      <p:sp>
        <p:nvSpPr>
          <p:cNvPr id="6" name="TextBox 20"/>
          <p:cNvSpPr txBox="1"/>
          <p:nvPr/>
        </p:nvSpPr>
        <p:spPr>
          <a:xfrm>
            <a:off x="11104693" y="5489732"/>
            <a:ext cx="5339447" cy="2631490"/>
          </a:xfrm>
          <a:prstGeom prst="rect">
            <a:avLst/>
          </a:prstGeom>
          <a:noFill/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137160" tIns="68580" rIns="137160" bIns="68580" anchor="t" anchorCtr="0" compatLnSpc="1">
            <a:spAutoFit/>
          </a:bodyPr>
          <a:lstStyle/>
          <a:p>
            <a:pPr defTabSz="13716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700" b="1" dirty="0">
                <a:solidFill>
                  <a:srgbClr val="FFFFFF"/>
                </a:solidFill>
                <a:latin typeface="Arial"/>
              </a:rPr>
              <a:t>Complete Case 5 studies for CIP01/QFA life over the 13 week semester  Complete WBL tasks &amp; diary entry</a:t>
            </a:r>
          </a:p>
          <a:p>
            <a:pPr defTabSz="13716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700" b="1" dirty="0">
                <a:solidFill>
                  <a:srgbClr val="FFFFFF"/>
                </a:solidFill>
                <a:latin typeface="Arial"/>
              </a:rPr>
              <a:t>Become familiar with work practice tasks</a:t>
            </a:r>
          </a:p>
        </p:txBody>
      </p:sp>
      <p:sp>
        <p:nvSpPr>
          <p:cNvPr id="8" name="Right Arrow 5"/>
          <p:cNvSpPr/>
          <p:nvPr/>
        </p:nvSpPr>
        <p:spPr>
          <a:xfrm>
            <a:off x="8560201" y="3744217"/>
            <a:ext cx="1632861" cy="648327"/>
          </a:xfrm>
          <a:custGeom>
            <a:avLst>
              <a:gd name="f0" fmla="val 17312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7F5DAE"/>
            </a:solidFill>
            <a:prstDash val="solid"/>
            <a:miter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3716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27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ight Arrow 5"/>
          <p:cNvSpPr/>
          <p:nvPr/>
        </p:nvSpPr>
        <p:spPr>
          <a:xfrm>
            <a:off x="8560201" y="6481313"/>
            <a:ext cx="1632861" cy="648327"/>
          </a:xfrm>
          <a:custGeom>
            <a:avLst>
              <a:gd name="f0" fmla="val 17312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7F5DAE"/>
            </a:solidFill>
            <a:prstDash val="solid"/>
            <a:miter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3716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27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56" y="8924925"/>
            <a:ext cx="6534150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9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56" y="8924925"/>
            <a:ext cx="6534150" cy="1362075"/>
          </a:xfrm>
          <a:prstGeom prst="rect">
            <a:avLst/>
          </a:prstGeom>
        </p:spPr>
      </p:pic>
      <p:sp>
        <p:nvSpPr>
          <p:cNvPr id="2" name="TextBox 20">
            <a:extLst>
              <a:ext uri="{FF2B5EF4-FFF2-40B4-BE49-F238E27FC236}">
                <a16:creationId xmlns:a16="http://schemas.microsoft.com/office/drawing/2014/main" id="{7DBC99AE-8CB0-6D97-95A1-C5CC4D8CAB20}"/>
              </a:ext>
            </a:extLst>
          </p:cNvPr>
          <p:cNvSpPr txBox="1"/>
          <p:nvPr/>
        </p:nvSpPr>
        <p:spPr>
          <a:xfrm>
            <a:off x="11506927" y="1167284"/>
            <a:ext cx="6019800" cy="4016484"/>
          </a:xfrm>
          <a:prstGeom prst="rect">
            <a:avLst/>
          </a:prstGeom>
          <a:noFill/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137160" tIns="68580" rIns="137160" bIns="68580" anchor="t" anchorCtr="0" compatLnSpc="1">
            <a:spAutoFit/>
          </a:bodyPr>
          <a:lstStyle/>
          <a:p>
            <a:pPr defTabSz="13716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1" dirty="0">
                <a:solidFill>
                  <a:srgbClr val="FFFFFF"/>
                </a:solidFill>
                <a:latin typeface="Arial"/>
              </a:rPr>
              <a:t>E</a:t>
            </a:r>
            <a:r>
              <a:rPr lang="en-IE" sz="3600" b="1" dirty="0">
                <a:solidFill>
                  <a:srgbClr val="FFFFFF"/>
                </a:solidFill>
                <a:latin typeface="Arial"/>
              </a:rPr>
              <a:t>very thing the apprentice needs is either in the guide (which you and all apprentices have received a copy of) or alternatively check out the Student Portal on the website.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C9A72B-5C64-6C35-C65B-7F1EE55F9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98838"/>
            <a:ext cx="8763000" cy="6370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624961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24358" y="7814050"/>
            <a:ext cx="4658337" cy="32945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4400" y="6972300"/>
            <a:ext cx="6734327" cy="47628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9600" y="8346789"/>
            <a:ext cx="1516023" cy="1488459"/>
          </a:xfrm>
          <a:prstGeom prst="rect">
            <a:avLst/>
          </a:prstGeom>
        </p:spPr>
      </p:pic>
      <p:sp>
        <p:nvSpPr>
          <p:cNvPr id="7" name="TextBox 4"/>
          <p:cNvSpPr txBox="1"/>
          <p:nvPr/>
        </p:nvSpPr>
        <p:spPr>
          <a:xfrm>
            <a:off x="3733800" y="3924300"/>
            <a:ext cx="11049000" cy="1015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6000" b="1" i="0" u="none" strike="noStrike" kern="1200" cap="none" spc="0" baseline="0" dirty="0">
                <a:solidFill>
                  <a:srgbClr val="FFFFFF"/>
                </a:solidFill>
                <a:uFillTx/>
                <a:latin typeface="Abadi Extra Light" pitchFamily="34"/>
              </a:rPr>
              <a:t>End of Semester Reports</a:t>
            </a:r>
          </a:p>
        </p:txBody>
      </p:sp>
    </p:spTree>
    <p:extLst>
      <p:ext uri="{BB962C8B-B14F-4D97-AF65-F5344CB8AC3E}">
        <p14:creationId xmlns:p14="http://schemas.microsoft.com/office/powerpoint/2010/main" val="1321514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52500"/>
            <a:ext cx="16059168" cy="3733800"/>
          </a:xfrm>
          <a:prstGeom prst="rect">
            <a:avLst/>
          </a:prstGeom>
          <a:noFill/>
          <a:ln w="190496" cap="sq">
            <a:solidFill>
              <a:srgbClr val="C8C6BD"/>
            </a:solidFill>
            <a:prstDash val="solid"/>
            <a:miter/>
          </a:ln>
          <a:effectLst>
            <a:outerShdw dir="16200000" algn="tl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56" y="8924925"/>
            <a:ext cx="6534150" cy="13620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79395B-E82C-752F-75CC-AA6CC2266CBA}"/>
              </a:ext>
            </a:extLst>
          </p:cNvPr>
          <p:cNvSpPr txBox="1"/>
          <p:nvPr/>
        </p:nvSpPr>
        <p:spPr>
          <a:xfrm>
            <a:off x="685800" y="5153891"/>
            <a:ext cx="16535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An apprentice cannot progress from 1</a:t>
            </a:r>
            <a:r>
              <a:rPr lang="en-US" sz="4400" baseline="30000" dirty="0">
                <a:solidFill>
                  <a:schemeClr val="bg1"/>
                </a:solidFill>
              </a:rPr>
              <a:t>st</a:t>
            </a:r>
            <a:r>
              <a:rPr lang="en-US" sz="4400" dirty="0">
                <a:solidFill>
                  <a:schemeClr val="bg1"/>
                </a:solidFill>
              </a:rPr>
              <a:t> year to 2</a:t>
            </a:r>
            <a:r>
              <a:rPr lang="en-US" sz="4400" baseline="30000" dirty="0">
                <a:solidFill>
                  <a:schemeClr val="bg1"/>
                </a:solidFill>
              </a:rPr>
              <a:t>nd</a:t>
            </a:r>
            <a:r>
              <a:rPr lang="en-US" sz="4400" dirty="0">
                <a:solidFill>
                  <a:schemeClr val="bg1"/>
                </a:solidFill>
              </a:rPr>
              <a:t> year if they have more than 10 failed credits. An apprentice cannot enter their 3</a:t>
            </a:r>
            <a:r>
              <a:rPr lang="en-US" sz="4400" baseline="30000" dirty="0">
                <a:solidFill>
                  <a:schemeClr val="bg1"/>
                </a:solidFill>
              </a:rPr>
              <a:t>rd</a:t>
            </a:r>
            <a:r>
              <a:rPr lang="en-US" sz="4400" dirty="0">
                <a:solidFill>
                  <a:schemeClr val="bg1"/>
                </a:solidFill>
              </a:rPr>
              <a:t> and their final year if they have failed more than 10 credits or have an outstanding failed module from 1</a:t>
            </a:r>
            <a:r>
              <a:rPr lang="en-US" sz="4400" baseline="30000" dirty="0">
                <a:solidFill>
                  <a:schemeClr val="bg1"/>
                </a:solidFill>
              </a:rPr>
              <a:t>st</a:t>
            </a:r>
            <a:r>
              <a:rPr lang="en-US" sz="4400" dirty="0">
                <a:solidFill>
                  <a:schemeClr val="bg1"/>
                </a:solidFill>
              </a:rPr>
              <a:t> year.</a:t>
            </a:r>
            <a:endParaRPr lang="en-IE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392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38800" y="7706425"/>
            <a:ext cx="4658337" cy="32945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0600" y="6972300"/>
            <a:ext cx="6734327" cy="47628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9600" y="8346789"/>
            <a:ext cx="1516023" cy="14884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3000" y="4229100"/>
            <a:ext cx="9601200" cy="1015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6000" b="1" i="0" u="none" strike="noStrike" kern="1200" cap="none" spc="0" baseline="0" dirty="0">
                <a:solidFill>
                  <a:srgbClr val="FFFFFF"/>
                </a:solidFill>
                <a:uFillTx/>
                <a:latin typeface="Abadi Extra Light" pitchFamily="34"/>
              </a:rPr>
              <a:t>The Role of a Supervisor</a:t>
            </a:r>
          </a:p>
        </p:txBody>
      </p:sp>
    </p:spTree>
    <p:extLst>
      <p:ext uri="{BB962C8B-B14F-4D97-AF65-F5344CB8AC3E}">
        <p14:creationId xmlns:p14="http://schemas.microsoft.com/office/powerpoint/2010/main" val="527146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5">
            <a:extLst>
              <a:ext uri="{FF2B5EF4-FFF2-40B4-BE49-F238E27FC236}">
                <a16:creationId xmlns:a16="http://schemas.microsoft.com/office/drawing/2014/main" id="{8C2A7081-994B-499A-9632-A8A23B2AB949}"/>
              </a:ext>
            </a:extLst>
          </p:cNvPr>
          <p:cNvSpPr txBox="1"/>
          <p:nvPr/>
        </p:nvSpPr>
        <p:spPr>
          <a:xfrm>
            <a:off x="204760" y="3440593"/>
            <a:ext cx="779506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buClrTx/>
              <a:buSzTx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4000" b="1" dirty="0">
                <a:solidFill>
                  <a:srgbClr val="002060"/>
                </a:solidFill>
                <a:latin typeface="Poppins Bold" panose="020B0604020202020204" charset="0"/>
                <a:cs typeface="Poppins Bold" panose="020B0604020202020204" charset="0"/>
              </a:rPr>
              <a:t>Paula Hodson  </a:t>
            </a:r>
          </a:p>
          <a:p>
            <a:pPr algn="ctr">
              <a:buClrTx/>
              <a:buSzTx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4000" b="1" dirty="0">
                <a:solidFill>
                  <a:srgbClr val="002060"/>
                </a:solidFill>
                <a:latin typeface="Poppins Bold" panose="020B0604020202020204" charset="0"/>
                <a:cs typeface="Poppins Bold" panose="020B0604020202020204" charset="0"/>
              </a:rPr>
              <a:t>Director of Education &amp; Development</a:t>
            </a:r>
          </a:p>
        </p:txBody>
      </p:sp>
      <p:sp>
        <p:nvSpPr>
          <p:cNvPr id="26" name="AutoShape 4">
            <a:extLst>
              <a:ext uri="{FF2B5EF4-FFF2-40B4-BE49-F238E27FC236}">
                <a16:creationId xmlns:a16="http://schemas.microsoft.com/office/drawing/2014/main" id="{604FA4E5-BD7C-4091-8A09-FEB9BB3A16D8}"/>
              </a:ext>
            </a:extLst>
          </p:cNvPr>
          <p:cNvSpPr/>
          <p:nvPr/>
        </p:nvSpPr>
        <p:spPr>
          <a:xfrm>
            <a:off x="8342418" y="-146384"/>
            <a:ext cx="9958037" cy="10471484"/>
          </a:xfrm>
          <a:prstGeom prst="rect">
            <a:avLst/>
          </a:prstGeom>
          <a:solidFill>
            <a:srgbClr val="0B1E60"/>
          </a:solidFill>
        </p:spPr>
        <p:txBody>
          <a:bodyPr/>
          <a:lstStyle/>
          <a:p>
            <a:endParaRPr lang="en-I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77D552-8DF1-E854-5D1F-C89B15D54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9258300"/>
            <a:ext cx="3721291" cy="768389"/>
          </a:xfrm>
          <a:prstGeom prst="rect">
            <a:avLst/>
          </a:prstGeom>
        </p:spPr>
      </p:pic>
      <p:sp>
        <p:nvSpPr>
          <p:cNvPr id="3" name="AutoShape 2" descr="https://euc-powerpoint.officeapps.live.com/pods/GetClipboardImage.ashx?Id=7f6b86ee-f923-42bf-a75b-0ca7187c0e05&amp;DC=GEU7&amp;pkey=9937d281-9e75-441e-b116-d1904c6bd4cf&amp;wdwaccluster=GEU7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 descr="data:image/jpg;base64,%20/9j/4AAQSkZJRgABAQEAYABgAAD/2wBDAAUDBAQEAwUEBAQFBQUGBwwIBwcHBw8LCwkMEQ8SEhEPERETFhwXExQaFRERGCEYGh0dHx8fExciJCIeJBweHx7/2wBDAQUFBQcGBw4ICA4eFBEUHh4eHh4eHh4eHh4eHh4eHh4eHh4eHh4eHh4eHh4eHh4eHh4eHh4eHh4eHh4eHh4eHh7/wAARCAHaAi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iopaStTAKKKKACiiigAooooAB1pj9acelNX75pgJzRzTn7U3bmgYc0c0dKOaACilpKoApDS0UAApD1paQ9aQCc0lLzSU0Aoo5oFHNDADSUppKa2AKKKKYBRRRQAUUUUAFFIaUUAFFFJQAtJRSHHekAoozUTSIOucetVm1O1jLAyZOey5/WgLl40o6dazV1OGSQKVkU9mPAq0k6OgYH86CWyxSjrUO/NO+6AtILEtIaYDz1p1Kw2xR1p5qOnL0pki0UUUCA9KZTz0plNFIKKKKZQU9elIvSloAKKKULzQAlFP/Kj8qVxCLS80jUL0oAXmjmjmjmkAc0c0c0c0AFLQM0vNACCil5ooAKKXBowakBKMUtJQAhopaKLAJRS0lIAooooAKKKKACiiigBD0NM/GpKTFNAM5opz9KbQMKKKKaAQ9aSlPWigA5o5paD0oAbRRS80gEooooAKDRQaaASiiirAQ0UppuR6ikAtI5C45pjuBn5hx71yfi3xpo/h+GQSTJJOv8AGTUykorVjjFydkjq5JlQEkgexrjPFnj3R9HUo0yyzKM7FOcH3rxvxn8VNY1EyxwSGCHnbFEPmI/2j1ryzUdVvbqbbLuQk9N+Mn881yTxP8p1Rw/8AMeza58W2Nx5oQEdVDOdv5Vgz/F3VJZPlmijXsqxgV5Kd7OTsZsH+Lpn2qtceaQSPlI9DxWDqzfU2VKC6HtNv8VdaYDzJUnHGA5rufCfxPjuWjivIJEkl+VQhBDN9e1fK8F9NCcvIyg8ZIyK2tN8Q3Vo0aNIrLu3Ky4wfxojXnFilRg0fYmh+JFea6a9KQxxcb29aqX/xI0OxlCTTqS+cLkKQPXB5r5zh8Tare2a7bsxrnLLnr7VUupXY7pJFeRh8zu/P0zW8sW10MI4W/U+p9F8ZaPqxX7LqdvuPHlswDflnmujEzYDFdyjuOa+JhclW3xyqJAeqMGK++BzXS+HfiZ4m0GZJZLx7uBTwjORkelVHFp7oUsK1sz68jkUqMc57joakNeU/D34raH4jRY5ZI7O+/jhmG0n3B716baXUdwAY5EdSMqVPUV0RakrpnPNNblodKQ9aapGKWqMwpaMGlHWkykApaRulC1SKFooopgLTj0oHSg9OtIQ2jBoGc06i4CLS0UUgCiiigAoopR1oABmloowaAFGaKVelFS2OwtFFFIYGk5paKAE5pD1p1NI5piEooooEJRS0UWASilNJSAKKKKACiiigBrdKbUlMbrTQCUUUUDE5pKdSc0AA60GgZzS0AJQKDQKAA5zSU6koASg0Uv1poBtKBmkLNnC00luckcVVwHNxVO+vIrWJmeQIEXczEgBR71R8S67Y6LYyXV3KBtXt1PsK8I8ceNtQ1yN1iaSCxPAi343D1Y1z1a6p6dTanRdTXodJ8RfikyRyWfh0rKcHzLg8BfpXjV5dalrMr3U0hkkb7zSHCmprrywEe4aPZnCjaef90dz71mancyMSiMSfu7SOcfQVwTnKbuzujCMFZFeeKNU2PcAkn5gh+VqprJDGr/ZoAr9N0m0HFTLYZfzbjzMHgEfLj8KrytbweZD5cMannLfMTUpXKZXllj2jZGXY+gzWZqcreURLZDB6FpSDj6UanqVmmI1vZOn3Y1xWTJexH5Ybpxnsy1pYzuNimVZMxBom7AncDVsMzRbQuHB3A1BBCJm+dFyOjLWxbWg8ve2SRwMjrVRSE7mvo04SzGQWA9B0NOvbi5ZyyxsFPfANUbW0bO5nUAc7cVXvZIcFYmywPAIxUNalrYqzahNFM252XPB+XAqW3v5WcDhuPmBPykVQnuWkVlZgh7Ajr+NUjdeXINy7f9odPxot2JbOkkd4Hint5HiwdyuCdyn2Pce1e1/Bv4rTR7dM16cmYHEL7vlkHsfX2rwnTrjzhtVg/wDs/wCFPZTDIGwzRZ5yenuPeqhOUXoTOCktT9AtLvory1jmjYMrAc1cyK+Y/gN8SGsp4tA1i6DRuxEE787fQH1Br6UsrhJoUbcuc4ODnmvQpzU1c4KkHF2LeaKaOtOqzMKKKKaKQUUUUxjx0po60oPHWlPSkIPxopo6078aQBRRRQAUtJS0AFLSUvNAAKeKavWnVLGgooopDCiiiqEFFFFJDCiiihiQh60lKetJQAGkpaSgQUUUhoADRRRSAKQEUtAxQA1+lNpzDJpNppjEooooAKKKKACiiigAooooAKSg9aSgApCRjrS0zcAeaaAGbAzXP+K/Edno1k8sjY4OBnlj2Aqx4j1aHTtOlupmARR37+1fO3xA8UXerakwU9PuIT8qj/arDEYhU1Zbm9Gi6ju9iHxp4i1DXNXElwwYE5igB6e59BXOzSKZD57iedSSqj7iD+tUZb9bbfHA7vO/Mkj9fcn/AArGl1UKoWEbnlBCqoIyfU+1eervVnfotjXuxk7lnJcjLO55+g9BTEeO3ULGPLXbkyH7zH2rFl1OO1Cr5iz3WOQwyiH6d6rXGp+aCpk3S9yTwPYelWoi5i7dyyOjBnyqnJAbmsK8fIyViw3QseRVmXUPM/cxCIY4LFsD/E1VeZlwd6O3TAXIq1FE8xlXaYXAkDHuQOlVYo5GU/dkHYEYrYMccrE3GUJ6PGP5g1XurDyyjbiyno68fmKBNdSz4ci3XAGCrD7wIrtv7Kf7MPJXaTyPaua8Kss94kZbEg6HH3hXpM1s62sbNIACoJH3cfjQnYtRujhL6FrdmVQM5+Z2rm9Ty2/E2SP4RxXV+JjBAzKFkdhzuBOK4u/bzPmRRnHTNRuwloii93MV2OPlX0phuDwCucdj3qvKzDJwevUdqjZt67mY7vUVokYNmlbytGUlhdgA3Bz0rorS5+0ws2QzDHmD3/vVyVrIxJ27Scfe7fjWhp94becZBXd1Hp6ilKI0zfgP2W4RlYrtOeDyh6gj2r6p+AfjdtZ0n7Ffyg3luBvz/GvY18roqzopBwWHy+9dR4D1+78Pa3b6hbsR5TfOv/PRO4/CilUcJCqQUkfcasrgMrcU/Nc34R1mHUdNt5kYbZY1kQ/7JHT6g10SnPSvS6XPP62HClptKtIoWiiimAU/I9aaAadgUxARxSAc0tFIAooooAWiilpMYUtJS0hCjrS0g60tJlIKKKKACiiirAKKKKTEFFFFSMQ9abTj1ptMkKQ0p6UlDAKKKKQBRRRQAUUUUAFIaWigCMAjrRSv1pKYwooooAKKKKACiiigBD1pKU0mRz14pgB4zVS7mjghkmmbbHGMsc1YkJwPccV5h8XvEy28Q0q3lHyfNMQcZ9qidRQjcunBzlY4f4r+MX1C6EUJcIMrHEp4+pryXUNSEIba5Z2PzOOdx9vb0o8Qau0l1NMGUeYSASegNcvNdny3uGYDJxFn07mvKbc5czPTSUVZE91cMZDGA3zHMm3qfaszUtQkgDpGV8xhtd1/hHoP8aje5aGAZy1xLnbnqBVfTrO5v7xbe1ha4mJxwPlFUmFm9EVRLK444zjJ/iPsDWhbwX7RiKwszI7feYDOP/r16Z4Q+GG8C41SZjJniNRkCvRtJ8G2doQkKgx99y45qZVoo6IYObWp4BaaXqkKiS5huAp+9hBkfhVhrVeELOGHd1PNfSY8OR7NsiK69mA5HsaytQ8JWUzPDJaqwYc4FJVrmn1OyPAYbCYuYyisnoD+tLFp7Sboe4+6D616dq3g17K4DIN2B8vpn3qovh8SZn8vYwYBv9k9iPxxV8xi6TRw/hjTHTU9rRk7eQSMEV6FLG32YLN88rD5V9Fq1pGhn+0lkkQg5Jbjqe9aepaexDSBD5jAKp9KTmjSFKVrHnfiLS5pbdmYAHHKhc4/HpXnWq6bJDLhQUY9zyD+te4jQQwLSJvYnksxx+VYGreHFCvhT/usMgD61Cqq454V2PDLhZY3O6POO61EybgDynoR0rvfEPh9iD5UaA+q8Vw97ZzWkjblYAnkdjXVCaZ51Sm4srb23bl4NXIJWmGHYlgOCeoNZ7j5sjoelOhkKNxwfWtGjK51ugahk+TMQCPu5710cYeNw5+YKRnHceorzpZD5izKSGz+tddo+oG4s0kOS0Zwc9MdxWE49TaMr6Hv/wAA/Fk0N9JoN7KGRsy224/dPQgH3r6K0+4WSAMDuUng+lfDOk389rewzW7YlidZbds9GBztNfXnw31+LX9BttRTCPIB5qA/xY9K6sPO6szkrws+ZHa4pVpqNlQp605a6TAWiiimMelLSJS0AFFFFABRRRQAUUUtJgFOxTacOtIAApaKKQwooooAKKKKsAooopMAozRSHrUgFNpcUlMkDSYpaKLAJRTqSiwCUUHrRSAKKKKACiiigBrDJppFSU0rk0wG4oxRijFAwxRijFGKADFIRS4pCKAExTW6+1O4pjkBT9etNAZvibVotH0O51GTG5V+Qd91fKHjnxFLdPcSyNlriRgOeeeTXrH7QXiZrdo9MiPyRIWbH8THoK+bvElz/pMVurZeNNpPqx5JrzsTPmnyo9DDw5Y8zMy+maVvmOCcgD/P5VnXVxmX58GONef8KZPcAPI7tnBx+VZN1MxRFVS8spJA9KzUS3I1NOt7rV9TEFsjSSvxx2FfRHw08EwaHp6SSQq1wyjcxHOawvgr4Mh03Tk1G7i826nG7cR90e1ewW0Y2A8joMCuWtUvoj08NQUVzPcba2aqAqqK0o7dduGUEU6GLa+fT9auMoCcCsVc7LlQW6j7rMo9BS/ZJN25cZq5DH/ExGKmVWOdqhgKqNxNqxiX2mLcwHegzWRd6MpLKsWAV7Dv2rs2jc/ej2/Q1VuxxnayjHGR1rW7sY6NnFx2rK5zww4qUwBhhxn0rXkhXeT/ADqvcxgH5RWVzdWRiS2y7Tx3rLvbeMoVK5HSujmQbT+lZN8PlJ2npUXHI4bXNHikDNH8p69K818S6aoilV4gVPKkdjXst8yZYGuC8TW4kSQBeMnFdVKbPPxFNM8Sv7doGIj5XJ49KqKwIrpNes/LduuP61y8+Q5wMEdRXfB3R5M1ysuRPxt9T+tbHh64KTGHPEmcZ6bsdK5xZP4hnJq9bTYkSTJGeTjsw/xolHQmMj0GwkeW1wCd0fzD1Pr/AFr2f9nrxP8A2bqq2d1OPst2NoLHhZB0H414NpN2GRJAzFUfdn/ZNdZ4dmez1VVVtscjhkZTwrjof6VjCXLK5rOPNE+5IWLJnduGcqferCncMmuT+Hestq/h+zmkwZZI+cHo44YH3rqoyGr073VzzrW0JR0opFpaYxynFLkUylHWgB9FIDS0AFFFFJgFLSUtShBTh1ptOHWmMWiiikMKKKKACiiirAKKKKTAKQ9aWkPWpQMTFJS8UUyRKMUUYpoAooooYCGilzSVLAKKKKACiiigAooooAaV5puKdupvFMAxRijijigYYpCKXikOKAENU9Vu1s7CS6bAEalgD3OKuHoa87+N2s/2b4XFsjFXuG2nHXbjJNTUlyxbLpx5pJHgPxD1o6jr1xfOxaKMlznuR0H515RHcGaWe9kb7qtj6mt/xdfmPT3lzkTOVUH0FcYk2zR+Dy715Su9T0npoV7t90fzE4yMn681p+CbFtQ8QW7tEZBn5R7Cse+YNJFaK2CeWPue1ehfC2yZdWjZI920Y4rWT5UTTXNI+hPCVuwsoRJldqDCjsK6eCP5OnesnQYyltGpyW2gGt2POwBeD3rzHqz3IbFiIJhckDJq4iKwAyMZxntVOCNcjdnNaFuy7TnA46VpAmY/y7ZfvNnsMCgPb5+Xeo914pzTR/8APRT6AdQaGLiDO/cD6Gt7IysyO5XzkXa3zZ4Geoqtf7YyI2GGI4BNSsVbG6IE9M9DiqV/FAXLCBtwHBZ84pN6DgtShOq+Yc4Bx61BLGQ3JXB96l8lZJgcfUetRan5aR4WMZGOhrE36mZdY5x2rI1GTB4rUuhwx9e1YF5Jh8Z981nYt7GLq5CsevPWuW1CMsXGOK6XUtzlhwQKyLmLcoIHOOa2gcdTU4DXtKjljYquWz0Fea6zYvazMGBHPWvaNRjCpJuX6Y9a898SL9o3b05BwGx1rtpSszza8bnCZwcGrFqw3FSeGx+dNvITG5/SoVz5e/0b+ldW6OK9jqtCmxDsJ+6dpHsa6yCaVbVCrHzYsEfUf/WrgtImHmr8w/eqcj3FdjpUpkjVXzgKCcd8cH9DXLUVmdMHdH0v8ANe8+GWzdypkUTKPRx6fXmvcoJBJGky8A9R6e1fIfwX1p9M1WNSw3x9c9wCQR+VfWGjypNbL5bZSQBlOfUZ/r+ld2HneNjirxtI1l4FLUUTblweo4qVelamYUUUUwFXrT6YOtPoAKKKKTEFLSUtSgCnDrTacOtMYtFFFIYUUUUAFFFFWAUUUE4pMQE0hpCaKQBRRRTADSUtIaACg0maDSYgooopAFFFFABRRRQAU0t2oLYpp5NNAFFFFAwoNJmg0ABpKKKAEY9R7V89/tH6uz6tFp6dY48DB6Fuv6V9AXcixwli2MCvkf4q6t/aPii+1BATG7sYiT2+6P0Fc2MlaCR1YSN5XPHfHV8rXJtEbKQLtH1PWuftpt8EMfUZyfoKXxDOZL24f1lNZ1qxMezvn9O9ZRhoayl7xo6ZG1xfNdNkgnC8dTXuvwdsSSXwd3fjpXj3huES3SQxqWc8Y7AV9K/C7RGsNPWSYtnHCntXPiJWR14SF2egaVHsQbua1UVcbulUbbbgFeg7VejIx2/OuJI9UerYIPX2qysnJyn4VACOvA445p65bGTnAzWkYsTJ3WNhloUPsowary+WkKqIlyDjLEipPMOOQQAex5qO4bfGSvKng85/GtbaCtqRRTxqpDAbgcff6VHNIjgbZVyevPSkSRV6jdj1GM1MsMLIGKryM81GoaIqxNsRtw3MT8uBWfOWwymNsnJBrUuZFjB8sgA4zisy4d9u7J3DvUtaWKiY97IQQN2PrWFdqWLDJOe1bN9JHna4zk9zWbcL8wYDrWdhyZiXke1Qq/iaz54xs4GTjFbmoR88cetYt8dnfoKtGEkcpriFS3t2riPEEapCx2/MDXdaz+8Y9yeTXD+IVZpG5JWuumefWRweqfM2SuCO1ZxI8ll/2/6VrapGxfgEist4wiliepyARiuuL0PPktQtJjDNH/sn9TXd6ZMQADgAr/OvPHOST0Ndlo7mSGEls5UCorLQ0os7rwrdLbapbXDSYMmNx9819efCvUhqHhiHdjzYCUJ+nK/oa+K7GXy4432ggEfqa+ovgLqfm/6JvO2WPeM9mHanhpWlYiurxueyp9/cGyGP5VMDgVWgyVI/H6VZruZyC0UCigYtPHSmU8dKACiiikwClpKWpQgpw602nDrTGLRRRSGFFFFABQelFDdKsBN1ITmkopCCiiloEJRS0lABQaKDQAhooNFSwCiiigAooooAKKKKAGP1pKV+tJxTGFFHFHFACYpKdxSHFACUE4o4pDTA57x9fGx0CaRWCu4KJjruPA/LOa+QfiBebtRnji+VEJVfYLX0t8Zr3yrILuG2JC+0nGTjgj8a+S/EM6tIzbixIbJNedi5XmkehhlaLZ5nckzSyL3ZiaiMkaMI0fA6ZAzzT5f3Zf8Avkn8KZCoEwKpznj0rVaIzZ6Z8H9NWTVoFaPzTuXA/qa+oLGMRxJFwNo7V4D8AYzJq2VAwqlmOOSa+hLJckg9B6159d3lY9bCq0LlnzUgj3NgL1Y56e9ZF14oJcx6fbyTY43bflJ9jUFxb3WrX4j3bLKNvmAOC59PpXUWlra2sSqIUVQOAB0rJLU6G2zlJfEt7GrPeW00e37pIIFXtO8Z6YyeXJM6TdBuH3vpWxqb2M0ISTLgZ4rh/Emm2cjFoFEZx2H6+1bq1he8dxFq0NxEHjkXB6ZPNC3bBVV8evB4ryWFtQt2/wCPmQEf3+fyrqND1Z5V2SsdxbvSkaQlfRnaXd1tjDPgNjoKnW5X7PH0yR0rmrmcs3ztkk5Aqa8vPJiHzYI/wrLm1NHFGhPcrk44zyazpG3lm3tg8nnpWLPrUawgmQbmGRk9q43xD4zntEcQsWboEU1UIuWpEqigjs7qaJXBldcdiTxVSfVLBfladRj1NeVW11q2v6gfm2ZPQZOK7LS/BaFA19M7NjkF8VbgkYKrKWyNeS+s5shLmM/jWHqsi7jtPQVNqfhGziQmCSVGxxl81ymotf6Sp+0OZ4D6dqSijOcmtxbhwC4bnjjmuT1SPcXHHPFa0l/HO2Vbj0rPvl8xdw6ZBzWyOWTucVrFjtk+XOATnnoa52/mdvvBTj7pxXda5GqszdiPzritVtwrkgYHauimzkqxsZbH+ddT4ff/AEVGz93IrmCuciui0JgbUAngGqq7EUtzp7GUNEEznOf05r2v4F6zJb6nbLPLtRLhceoDDof0rwmxbbErdAHGfpXpPw6ulj1h4XOC6DYc/wAQHH8qxg7SRpON00fZqyY+dT8jAGri+lYHhG9XUtCtrgrjdEMg+vetuAsFw3JGfy7V6RwdSaik3UtAC04GmUq9aYD6KKKTEFGaKKkBacKbS0wHA0U0GnA5pFIKKKKACg9KKD0qxDSMUlKTmkoAKUUlLmkAUlLmkoEJmig0VIBRRRQAUUUUAFFFFABSGhjgU0tQAm7PWigYopjCiikzTAUmkzRmkpAFNdgoLHoozTiaq6hIsdq8jnAUZNFwPGPjXeKfOkaTjcIQP7pPX+lfMfiJxGHYc+/vmvoL4kO91aL5hIMk7M7D0GTzXzz4y3R259zxXl1tah6dFWpnDXi/v3Ycbju/CnQRu+1UycjjFSXkZeGO4XkAlW9RmnaQ224CjqDitm9DNLU92/Z/tljZ3VeRHtJ9Wzya9vUbYDjgkGvHfg3ut5hCcAmLJ9+a9mtxvQDrXnVX71z2cPG0LGfpEjQs5mwMtwOwpuueJLPT4d1zcLGgOM5/kO9ReIW+ywtIOBjOOv8AKvK9ZsPEl9f/AG2FEUE4jkkBIjB9FPf3pQs9DTVJux348bWK8NCUJ+6ZnVA3pjPNZGpeOVhuAX00vHIMq8MquAPcV5t418NjTbjTvtLS3fm7nlZpivmMDnaD24zXLWxmvNTvri0trnT7cz/6LE8u5o16BSeh/Ku/6uuW55rxjU+Vo+gNN1zTdbiysPGPukAMKlgijWYNGowT09K81s7S8sNRSAytHKFUiZM7WHoa7zRYbw3Mf2xWYN0Zfusa5J6aHo003qdlHZrIqszDp1HWszxFGUgkZXPHr9K6vR1Q2wBIB6Yrm/GzJHZz44IB/GsVubS2PIdX1KV5VhjDFgcLg1c03we97ELjU7zylb5iqjOBWJpiS3XiGFQRgzAHPpXS+LrqeUi3Pm29mPvRxj95Mfb0FdF7WSOOzlqy3pn/AAiulXPlWt28sy8N5WXI/IGtY+J9DiyPtiI46CQ7cH3zXHazpOuDwXc6rHv0u1iAWKGHiQgkfO59K8u8VQxXWviLT7W9gt1tkEzSz7/MlA+ZgQMYJ6CuiOH5lds454v2cuVI96udbs7xiIp0kAHVTkVymuXcU8ci7lKrwfrXlekWOuJbm80+aYRoSMlsDj0z1rodLvrjU7ExzAi4HDAcZqJQ5DT2rqLYjPlq7heD3NWRuFsC2DkU+y0rzJcytuf/AJ5rzj61LqkflIIlXGBildGVmczq3zpzyMYrldXiOMHkdvpXWamMJWDeKJrNscvHnI9q2gY1EctIMH09q1tDbEBPHBHH41nXK/M3tV/RP9Q3rmtZ6xMIaSOjs9rwsG9sfXJrsdBdobq1mRhkk8k9xyK460X/AEct/tiuos3ZdJSVQN0bq3Sua+p0NaH1x8J79G0kw4ZQQsgXPZu4/GvQI2PmvkDGFxivFPgpqgnhtlDlyHMJcj+ErlR+Y/Wvabf5oQ/c16VOV4o82atJlg9TS03NKG5rSwhaUdaSloAfRSA5paTAKKKKkQZpaSlpoBRSrSClWhjQtFFFIYHpTSadSEcVYhtFFFABRRRQAUUUp6UmAh6UlFFILBRRRSsFgoooosFgpDwKWmMMetNCAtmkooJoGITSik60ZpgBNJS0UAJRS0UgEODWN4of/iVyoGAJHJrYc1zni4tJpd0V9dv0AoezHHdHi3xCcouoFFDxxhkVh/exz+pFfPvjcn5I/wC65B/KvoH4hlY9AvYlUh2mJ69i3X8lr5/8ZJuYupyUUg+54ry6nxo9Wn/DZw7M0aIT90n5vcVe0G3H9rQRyEKHmAI9s1Rul/cRn/pn+uauRyFTa3ifwuof/eHf8q1exlG3MfQXg2P7L4hgIGEeAqPzr1rTmEkQNebaesavpl1HjmNAfxr0LRG+XGeK8ybue8o8rsTahY29wV8xWbB4+YintYW8kQyhIUYJB+6KtuuTz09fSmRW7qHe2eSJv7xG4N+FTF2Y2mcpqvhNrmXylhjvLdPmWGZD19Qe1YqeBIbe4846PaQybtwcuXCn2Br0KSz1xlJTUI1DdzGcj8qrTaBNcFf7Q1a4mVeqRrsFdDxDtYx9hHmuzkfslvZz7pmEzsNrKmBkfSuk02H/AEVVS3MKH7qnt7itew0PT7MCSO3Vs925NWbkKWAC8fyrF3e51K2yIbD92pDD5vWuJ+I935dpIueSDiu3k/dDjmvNPiVIWA7+oApxWopr3Wzk/h9YFtV+1TLvbcRGvofWu/lsrGeNvOt2W6DY8wHmuR8HuLeZJs8A5/E16dp9vFfWwfblkx+NXJe9cwp6K6OeuLeeTTbizWVLiBkIkjmbBcemK43VPCltGwNvoGRtACmc7PfivVLnRoph8r7T3VhWVdaPeK2LO4SPHQEnHvWiryirGdShGbvY87ufDsjQRNOEYKdqxxjCrS6N4V01bUvdL87E5x1Fdpc6HfsU826hjRfQFic1XbT0tUMaOdvcs2SaiVRsFRscw+nWNojLBv2jqCR/hXI6zsRnxkD3rtb/AGpNIBjkda4TxK20nFXT3OeqrI5TVZOoArnmm8u5fnhhita+k+c81zt22Lgt2HJrqhucVTYo3JUTMuDgmrmj/Kjfh/OqFz97NaWj8hjjooJ/A1rLYwj8R1GnR77aaMDPzqw/Kuh0vLaVcoy9Ygwx7H/9dUNCtt1sX2n7mWHrz/hW1oEJivY4W+4/mRH6/wCc1ys6T0P4Kar9hlILOAXinTnrtPP9a+pbJlZCV+6xyv0PSvibwVqDWN0EBP8Ao0u056Bc19h+DLxbzRbaXdu+RAT68V24aV00cNeOqZvHqaQUUV1mA4HmlpoPNOpWAcvenUwHFOB4oAWikpaTQgpaSjNKwDhS5popc0AOFFNzRRYdx1DdKKKoBlFPwKMCgBlFPwKMCgBlKelB60UgG0UppKQwooooAKKKKLhcKRulB6U0k0WJEpDS0UDEzRmg0CgBKKWkoAKKKKAEb3rnPFLf8Sh8Aksx4Hcmujf7p+lc94m+XTNnA3sV987SaHsxx3R4l8QowmhhWbMskqb/AG4Y4/WvAvF+ds7DkBjmvfvHzQmytVYsWM/zZ7gKea8C8Sn5pV3AhwcmvKm/3h6tP4DirxD5a+nlkj3FSaaytZyI+MbFcZ6Ag/4VNcqpgw3BiGxh+GRUdlDutyGGNyY/Ctb6GXU95+HU02oeD7GaViZYBjPqAf8ACvVNFf5fbNeRfBuVl0HUbFhkiPzl/LkV6noEm5BjuoP4VwTWrPZpyuos6aE5b2rRtT/CvGay4GyBg4FWIc+YrFjgGs1a52KN0bjW6MuGTA9R1NQvbwqvzKfqTUltdKwCBuR61NI0SIZWK49M11KMWjk96LMmUCOPJbjbkY7nNRylXOVYMNo6dqyfFOtw20LbcAAYUZp2jySSWwkZcbl78DNYvc62moqRakjEgY7sYFcB43tDJG46k16NbWdy0BmEY2+5rifFT/f3D1yRTUXczm1ytXPMdPvPstw1s3XPFey+DWaSyTPBwGrwjV4ZpdTLwH5uTjvXrHwo1lZLP7LOcSjhgeo9K1aOei7+6egXEe7LYxn9KzLhRGwRnYnBOSa2Xmi2AnkNxgetYupTLsfHDLwDWU42OqmrmVqEyop9B6VzOpXGS2OB61s6hIBEW7muV1efCHDVEdR1bJGXqtwqo4715/4mnz3ro9YvARtz0zXFa5Mzk+ldUFZHk1pXMC8bJJrDvwd20DOetbcw3Z9KzJ+JjW0Gcc1czZ4j5YJ4rW8NR7pWjHUxtx7daoSH94UbkNxW54Wh2akiuOGQitJP3TJL3juPDkblfLOOQQPyH+NXdO2m63AYKXaM3tnIP86h8Njy72Buo8zBH4CrtxH5M+o7MHDBlOPQiuZ7HVYzIS9v4guYm4jnjZfTDZyp/OvqL9n/AFcX3hpLeSXMsK+Wy9wR0r5b8WtJb6gzxkgHBJH1yK9m/Z28Qxx6v9kLRlLxFfdnnd3row8rSRyV43TPpBTmlpqY25H4U6vRRxAKcp5ptKKAHUoNNU0tFgF3GnDpTKXJoYD6KKKm4AKWkFLSEFFFFAD6KKKodgooooCwUUUUBYaetJTj1ptIAPSkpT0pKGNBRRRSAKKKKQhCeKZRRVXAKKKKQBRRSE0AFJS0UAJRS0UANf7p+lc94nAa3twTy0pz+CtXRNyMVh6+B9ntycDZM5J/4A3FJ7Mcd0eG+OIkWK1VMlgrk59g3/1q8E19d0s6beRGSB/wIV774ub7RZWzt8rb5V3AcfcPFeCeImaO82gDcw2H3HX+leVP4z1YfAcnI3mLLIRzwH/KrNnFteOPHcD9P/r1TiDebIgwQxxxWvpqiS62/eLOcEdF5H+FaN+6Qtz1j4RGOPUjbMv+uif8a9L0MCPavouK8h8E6rDo/iawuL1A8XlshycAFhgH8DXr2lyRyyFo2Vl5wR0rhk7nqUNkbdpKzKewXpVuOXanJrOSTZxnqBStcfKRmsz0qZpm4KKSG47Vn6lqrRwvubCjoM1nXt6I4yS/PrXIa3qU9w/2eM7i3GAe9XrYJcqLNrNJrHiMK2XtrbDP7t710Wt+LNF05kt7i+jti5ABPQfWpfBmkLYaYi7Qzv8ANIe5PpWT4k8F6XfX32y4jaSEggx9RVpGbvI2JfE72ttse6Uoy5Ug8MPUV5t40164kLusyxwDJZicVf17S4dH01LWGVpIIj8oY8qD2rzP4n3H9oLFYWbBLYDMmOrHFbwjd6nJXnaLstSKw8S2Mmp+VBcCWQnqOlbuj+IpLTxNbCNyonBV8eoPBrzLQdKltbtXWMyMOgFejeE/C91canHfXxAII2ovYVVRJHNh5Tuj3zTtSE1tEd53AZpt5cB2Gfu1kWm6C3RVIxSzXDL94jHeuNu56sZIrarLhT82AK47XJ8IW3cY4rc1e4V8qGOK4/X7hWjK56VpCJhXnoc5q0+5gc9+a5rUzljjpW3c5dvu96ydSj+U8c5rdHlT3Mhx1rLnTczMD0rXmGAT7Vzwvk86RDnIJrSCbMpNLcjuNq3KK2Rkiuj0fPmxjuG+Vh3zXITT+deo3O0MAK7DRh+7CKMFWBBrSeiMYO8nY7nR7gRNFIVH3kJ/3uhFaNyc6ncIUOHDDntnmsO3ISOIkEhmBP1rcmfzNQkBKklAS3vjFcnMdiWhT12H7UWiZQZHg3Ic45B5/MVZ+FeoSWF7C8fMltOCAPvbScEVS16RkurKRTzsCj65zVbR7lbTxVvViqT5cgcbX9PpmtYvRNHNP4mj7m0K+S+0uG6RtwdM1oV578F9QafwvbQyNv2qQDnn/OK9CNetB3SPOas2FFFFUIcvelptKvSkAtFFFICSiiik0AUopKKQhaKTNFAElFFFUUFFFFABRRTT1oC4tNoopCA9KSiigYUUUUgCmEnNOxTSOaBWEooopgFFFFIApD1paQ9aAEooooAKKKKAEY8isvVI1kEcZyCXbGP901q9xkVQ1HiWBh/DJn9DQ9hrc8N8Vx7tNgG3Cm9lXPccgGvAfHKJHqpeMfIJj17YNfRetxSStNHIQBFqLtgjorY/wrwT4i2jR3c6FdpVzgD615dXdM9KltY4DYq3E8mOilh+danhRNzLvHILVUeNjhcAM37sn9a1/Ckfk337zlA7A478VM5e4y4L3ka93Y3GpXtrpsDqks7KqknAHPBJr27wp4ev/Crz6DqciyXFuwYssm/hgD1r581vU5bK/S4jbBBOBjOBXpHwC1iXUP7Tinmmml3I5kmcsxyPeufl/d3O2lJe0setyJkZ9KoXckkaHaMitXcpjGF9jUF5b7oDt4JFYpnpp2OF8QaiwPkxn5m7+lO8K6Y9zeCaQZjTnLfxGpNT0eQ6taluEaZdx9q2tJnhSRo0faynDK3H5VaZjNu+p00DeXEMLjjH4U7IJAXk981SN1twrOoHvjFNt7mBGGbuM884bmrsy1dlfXNMjuo2jYDH0rhNW8GWm1pXhAY8LgV6Y58yXiVfKx1yKxvENxAqhEkjY59QKq7RnOmnueZweHbe0feqZPfA71uWMZt484watXUqLuYlST0wawtQ1UooRCcn07UO8jB2idPFfKsQDPggdKgkvkc/eyK5CPVlaQKz/MeuWxV2zm+2XipZBmClVLAfK3tUygkONS+xf1VmaJmHAxXJzQvdF9oPynn6V6XquitFbqH5PQiuZnto7dpIx3GPxpwkFRM4uW1O04GQQcH6VhasmF98V3H2fbYM3TDPiuH1xgGYVsnc46isYN82yBj6A1geGLaxu9Uc3xfyyrbQvUt2/CtTW5dlhI3tiuStrqe3ffDIyN7HFdFOLcWcVSajNXLOpxQ2+oMsLZRTXaaCFfYB/GikH3BrgmkaWUu+WZjz9a7jwo5a3gYAkocHHXFOtpBE0XebOxkX9zAw5AlGfcGrtyVW4UJnDdT+NZ8Mga1RVDYD9T1FT3MjEqehJA+lcF9T0FsHidV8u2ycbU/qap6hJDLFa3kcar5BCtjqcdM1L4tkUQxjnJTP60lnaSf2VqUe1GUKjDJ7nDKR/KumkvdOSo/ePoD9n/VWMbQMP3aOrod38J4Ne8JytfI/wOv5v7RQZYNt2lc8ZHavrDT5xcWUE6ch0Br0MPK8LHBWVpXLNFFFdBmFOXpTacvSkAtFFFFgFBOafUdLk0WAfSUi9aWkIUUUDpRTESUUUUiwooooBhTW606mt1oEJSUtJSYIKKKKQwooooAKKKKAEemU8009KLgJSGlopiEFL+FFIetABSUtFIBKKWm/xUAL3FVL5fmjbtv/AKVaaq15jZuP8JDfr/8AXpgeR+ILdo9QuklBKecrH1IJIrxn4r6W1tq9zGwIOc89v/rV9AeK4Et9TjlZTJul2kE8DofxrzX416fuurfUEQuk8RRmI9K82vG0fQ9CjK8j5+WNftmxs43Bv6VoaaqQzMFyBv3c9eabf2bx3TZGGjAb6irkscaXHmEgKUD1yyd4HXFe8c14sdftpRSTjj611/wA1BbXxbLas20XNqdv1WvP9clZ9Qf5snJq74J1Q6P4rsL4/dSQK30PBrZQ/d2M1O1S59fQSBox3HapWbOD2FY+m3atDndkEALWmkg5HWvPZ7sJXRHq9qslmzL98fMD3yKytMsLPVLQtdQ7mBYH5trA+ua155lKeUPvEZ/CqujR+VPKo5BOam9mU4pnDeKvDuoaUzXFrfXM8DNnY8hJX2965V9SvIEfzrC53f3gD/OvcdUso7u2KFckjoa8/wBU0uSwm3bW2E4I64rupVL6GsWmrXscVL4knjtXVrq6gTgkOxB+grKbxA+8IPtUzd/mJwa9Cv5NNuo3E1nERtG0MBkY/rWVdz2EcQFrHGv7rceOc102I9nfqcHc6trE5xHDeD0BBqgy6/c3i26zvAW7F8t+nSuov5p7qU+SRGgHzSdh9B3qtablkW105WaZj88jdcf0qW7I4q8YJ73Njwt4TsLYrc61eS6jPniIudgPvjrXoXgu3XUNcRmhSC0tcuFVRgkdK4+NI7Gy2sxZx1Y9Sa9G8AD7PpHnMoUyjkEVw1m2FFIt+IpFH45zXnmoyb7x0966vxLd5lcA1x27dM7Hv1pQHVaKmsssNiR0+UmvMdYnEkxruPGF95aGMNxjivN7qTLljzXTFHBVZh+J5sQJCP4jXOkVqeIH3zrz0rNxxXdSVoo8yq7yY6LGSx7dK67wdM6xSKGI4ODnvXI9tvpXSeFZNki7ujcfkf8A69TW1gVR0kegWUnmRevyZI9M0+4fDBR0wpxVeD91FMDwSQPwA/8Ar1ZkVmVJOByM+1eZ1R6V9Cr4vlH2gR7TtESj9Aam8Lzi4EaXLbmEf2WVQOTj7p/lVHxbMP7RPORll/QU7wrJ5d86udpASRT6k8V2UtEjjqO8juvhtOdP8ZSRSHywpDrsGMjCkcfTNfXHheTOkJGQBsJUD2zXxhpF39j8bxsgz5ioh5zyVxxX2P4NYNpaYJO7Dc/QV24Z7o5K62N2ikHWlrqMAooooAeOlFMooAfRRRQAq9adTKctJiHA8dKKBRQIkooopFhSNQ3Sm0hXCikNFFxBRRRSuO4UUUUXC4UUUUXC4UUUUDCiiiiwDH6ikpzdKbTEFIetLRQA3mjml5pOaQBzRRzRzQAvaoLlPMjdR12nFTc0yQZPvimBxPi63E9nIy/6wxBl9Ay//qrkPHluup+D1uDH9xQ4x9f/AK9ekXMKu/ltzw6N7d65JLPz9H1PSc73iZggbphuRXNWjdNdzopS1TPmTWrNku0kxjemw57YP/16y9WzArPJjCxfyOMV3viizUSSL5Y/d8/jXmHjm+X7OY1K5Ltn6ZrzIa6Hpy01OPlcvdu351DI7KGPP4U/G3GepGTUUv8AqiO+6uxI5Gz6O+EWvf2x4UtHklDTwDyJvqvQ/lXoMdwdo4r5X+F/iY+HdfCyuRZXRCS/7JPRq+l9Mu0uIAdwbI4I9K4MTDldz1cHV5o2NFn3EN3q/pS9TWaUIHy9a2NKYKqoetch6CehcI3jKjK9D9ax9XsWkVtqhh3U10ESqpPvzUMsO7K1siWrnk+taHdTTHyUMQ9+lYkugairn5oyvt1r2ifTIGUh5Mn19KzLrR4P+en4+taqrIlwk1ozyK40i+ACRQ4z9527fStDTNFWxiMixlnPUnvXfy6ZCp3Kd3tWbqtuI7dmZcYHAFHO2c8qWt2clHb/AGq/iSTkA7mA9q7yymaGzSL7qIuPxrmdNT7PH5nljdIfnb0FW5b4Y2lunWpnqVB8pHqreZIzMfpXP30y28T7mAzzmtG+ugxLZ+UDniuK8U6miIyq1XCJjVkcz4q1DzpWw2a5iaTd8uak1G8aaVmz9KpglvmPeulI4JSuzG1v/WR1TB+Qeuau65/r0HtVJVz8tdkPhRxT+Jip0rc0RsTxKvUcfnWNCpJx710fhu2Al3svGM5PWoqP3Sqa1O2TLQkY5kfj8auFNsYEZ/5aAL/n8KggXEccgxuxmnalKYLRDkli2QP0/rXl7s9Loc/4ilzfqrN0Us34nH9Kl0R5JM7hn/Rsjj+6axdQuDNqN02chFEY/D/9dbXhKWMzv5jFdls4z713xVkcUndnRaC88vi7SGt48vJcxovuS2P619p+CkWLSLeNTnbCg5+n/wBavjT4bQSXnj7RLct8sU7Tkr/CqKWJ/SvtHwlDJFpcQmOXESKT64FdOG6s5sRukbQ60tIOtLXWYBRRRQAUUUUAFKvWkpV60AOpy02nLSYC80Uc0UhEtI3SlPSmUDuFFFFIBDRQaKVhBRRRQ0AUUUUh2CiiinYAooooGFI/WlopgMpKc3Sm0CCikOaTmgAaijmjmkAc0c0c0UAHNNk6A+9KxprdKYGfcxhbncOpHP4H/CuVu42s/EbdViuf3Z9zj5f61190w8vr8yncMdx3rA8XxSPax3UfDKcn6VE1oaU9zwv4n26aVq16zNsWTDLXz74lna91OaTA8pCQMV7H+0L4kt5b6Gxt8PeMmG2nOK8NvSI4/JVsn+M+pryYxtJnqSleKRQuSdpI61C7fu1+pqZ8PGVGAcVAPmOD2FdSOZka4diO45FewfB3xg2yHRr6XE6r+4Zv41/u/WvIEXa7/wC6anaaWFobiFzHKmHVh1BzSqQU1YqlUdOXMj7CtrwPEpGM47Vdsbplk5ryH4Y+MDrWkq0j7LqH5Zl/9mH1r0CyvfMTB4PavMlScZHt066nHmR3tvOxAyce9STM7LhcY9a53TLwSRgeZlk4NaRu1jTZ0HfNWkdUGmi63CJu49j1qjfKkinHIFU7u9UbCJCeDxVePUSLchhgk8VbWpZHcStFhaxtavBIhXuB+tXLy68tHkkYd9vNcTrGqKJCQ3emo3MK0kkSX2pC3gVWPPLGsKPWN8owcjriuf17Vned1Vuny1kWt5IshbqKvlR5rqanaaxqqxWxXcOmSfU15prupyXMrBT8oNXNWv5LqQqG2oBg1jzW8aIX8zn3q4RsYVJtlBm3yAdqmHUUZhzliMDjIp05WK2MmQc9K1ZgnYxNXbddjHYVWRgM/SiR98rSE4pI4yenOa6ErI5W7ssQqOPTqT610vhyN5sf3pGC/QAVz8cDEDLBdxwozyf/AK1d14UsNsaOoycEAjoOK568rROijFuRuWseGGeVTC59TWZ4jvVSJpGOBGCR7VqXbm1iY+21T/WuD8UX3mFLVG3FyC3sK5KEXOVzqrS5Y2KtixaAyd2Yk/U10fh90jgmbZgPiPHTgnn+tc7bfLCOwyW/pXQWYxaxRx8HqM/TrXZJ2OOOp6n+z9p/n+K9Q1RlyljZiNGPeSXgCvr7TY/Ls4/8+39K8F/Z68MtaeGrSeUN9o1OUXkg9Il4jH8zX0AqqETb0AFdlGNoHJVlzSZKOtLTaUVuQLRRRQAUUUUAFKvWkpV60AOooooAKKKKALFDdKKD0qQGUUtBpAJSHrS0h60bCCiiipbAKKKKaGgoooouOwUUUUAFIelD0ymAUUUUxCGkpTRSASiiikAfjSHp1pBz0oPFMBCcU2RvXNOJBHriq884jjLswjQfeZjwBQ2gQ2bbtJK89AAK8s+L/jy28N2MmjWcRvNYu1K2sCHPXufpUfxJ+JwtZf7C8KwPqOszkxqf4E/LvXB6D8OdQ1G+mvL7UpLjVLpc3d4MbbZe6KT3x3rlq1bvliddKjZc0jx/WLa4DXM98RNqDN/pMu7IjP8AcX+prjLxg821I8KM4PsO9evfFXw3p+gNFFZbzbFMrK5+aQg4Jx7+teV3KJsOzAL5A+nGa4Yq0tTrk01oY2C27A4AqMoVHPWrhXLsF6e3pULH5S23Peui5jYr4xK+egH9aJR+5GT/AAjFNlb74HUjJpZR+6bPYDFWSWPB+uTaFr9veox8onZMvZlzX0rplws0Mc0LcOoK/QjivlSVeK+gfh1qMl34R0663ZbyhG/1XiscRG6TN8JNptHdpNNHiSE4kHUdmpzeI0bKTMY2Xgg1nPcM0QI6isy+urWYbLhOR0K9a5EempNbM3X1DcQyMXXHUGh9Yhhh+bAPua424Zo1P2e6ZV9DWbdPdsCWlznvVpq5TrSN7Wteeb5VPHtXL6lfMylR+femvHIy/NJkegqrIgA45+tPmMZSctzKuV3liOpqBwsce7PPetR4faqMsYeXay4H04ppmLiYN00e8sJOvrxVd2EoIWTp2PStjUbS3ZCqqxPcqvArnbizG/Ecj9f7tbRaZzzTRDMjRsWX5T+hqrJIzx7dxHtmrhtcL88zflUTQ/8APNWZh74rZNHM7mekOTyw/GrMFtk8yKvpzU5tJHZRujXPYtW5onhWa8ZJBuaL+N0XgfiaJVElqEabexS0Cxmub9YYBkkjcUGT+JPSvRo4YrG0SPfjA59T7UyxtrHR7TEHlL/fORn8TXO+ItbDFhEwVB/EepHt6CuGcnVdkdcUqauxPEmrDayo25egUH7x9vYVxURa4vGkbJJPBp91dSXDtKxIz8qD0Hc1Z0uILGZGGO4rrhBU4nLObmy7bRhnC7cqBz9BXc/C/wANv4q8TQaad4iDiS5OMbIh1598Yrk9MhDhgoZrmbiNFjLH/wCtX0j8Hrrwl4a0j5dUM19Oqm9kaF/mOPuLx2P54q6cOaRE5cque2+DtNjh33KwCKJUWG3QDgIorfmuooVHmlR+OM1wl18TNGsrDfCbqSNFwJjAVUnv1Arl9M8Zan4s1eJ0i+z6OrEiQOC1yQeo9R64rtclscqg3qew2Vx57tJ1B6VcX9KztGRRaowy5x1xwBWkOlMTCiiiqAKKKKACiiigBV606mr1p2aACiiigCxQelFNNRcA/Gg0lANIApDSt1pKGDCiiikIKKKKaGFFFFJhcKKKKYyOiiiqEFBpDSUgFopKKQXCg9OtFMKt2NNICPzMMSCob36EU2SYDlsD1Iaqeq3H2IDziuG6MTgZ9K43xF4s0PT0ze3jSyj7ltbr5kpP+6P61MpJDUbnVX2sIisYiXVfvHgKPqTXlHjDxbqWt3kmj6K/ny52ExZKID1JNSXkPifxYRLeSnw3pLD5ULb7mZfoOFzViDw+NGtzZ6CslrE3/LzIMl277ielctSU56dDrpRhDV7jPBXgyw0qJjuX7VL/AMfFw/XP936+3T1ro9cl0XStJk+1NGlrAhkMZfGT/ec9/pXl3j7VvHmikLb6jBJHnk7Fyv09a8U8Q6r4h1u5Ztb1C7ZUzwflXb64qVOMFZLUtwlUfM3oanxO8T/8JRrkl7EzC3A2RpjC4HQAVwjuZndVwSBsHop7066u/N/c2sbKgPccn3pVheGJYcgSMMt7ZrHzNEr6FJ0CxMy9Cdq+9V5QBG8h4A6Crl2N7xwx8bflH1qvquFVYlGMdaqI3oZuN24+3NSMNyBfWowcsyj0p7NgsPRcfjWpiioy9fyr1/4B3fnaLeaexyYJhIufRuv6ivJ4lzbnf2ru/gVefZ/FMtmW+W5hYD6g5/lmpqq8GXQdqiPcUtFZenFV7vQ47g7h8tbFovyAirkTZGGArzrnrJHC3nhiRATDIT9ayJ9Iu0JVulepTQLszwD6VQnsN452jPtRcbjoeWzWNwpORVVrSbP3c/hXo+oabGFPAPviss6YSfuc0cxHKcS9o2Oc5pV0SSXpuz7V6BYeH2kcEqCD146Vu22hQ24G6IMx9RRzjVJs8V1iw/s9A9woYHPRc1yl1rFvCrKtuMn+JgQK+hdc0OOWIq8aOW9R0FeLfELw7FZX5WHAITcw+p4ralNN6mFem0ro5zT7hL65SPyUUN1eNf8AGunh0LSV+a4xJkD7zBSD+FcJFd3lnIrrGCqnoOM11Ol63NqEbD7LGsiDO3rgepraona8Tjg1e0jcXT9HgTetvapjnJG8/SotQ1pUi8uJGIAwBjao/AVzt7qN552xnT5eu3iqUl15m8rISF5Pp/8AXrJU29zV1Eti7quqSMp3Nt29QowB7VzN3NJcSkMcDrgelT3jSTqNinOfmBqNYkRcSufcCumEVE5pyciO2i8yQZ+4O/oK07PZJcLENoUH5VP8RHaq9sUui0MQO0YOAKitkkXX4mkzFGkg3FuNo71olzGblY9O03wf4guNDXVLXQ7y5hlzsubH5yD/AHWHtW9ounfFbybe1sbHVruGM4UOrw4HvjFdd8Ffi14WgsrPRLq3n0+aAlI7mF+JMk8sPXmvoPRJ7HUYVktb6O7GOobDA+6nmto0V3MnVfY+d9F+F3xM1q9abWVj06AhgVa7LYBHb73517b4G8AW+gW0SMYJnTA3ohz743dBXaQqyjltw90qymMDAxg4rWNNIiVVsdAgjiCKoAH508UmRRV2IHUUgpaYBRRRQAUUUUAFFFFADl6UUL0ooAnopKKzEBptONJSASlooouAUUUUAFFFFO4BRRRSAKKKaW56U0O42g9KKD0pgNooopAFFFFABSUtN71SAgvbW3vITFdRI6Hs3OPpWVa+HdHsyZLTToIpTyZNuXP1J61tOQRTW+5SaGmzlvENqqaPLd22JJB824nPSuIPjKSOJLe+tkmj5EkTDhl9vetjU9bm8N6zfWGoRSHTJD50csaljBnrx3Un06V5j4wSDE15FKJ7QnfG8J3BQfQ+n8q4cTUlH4GdmHpxl8RP4vbSL6GSO2kkSNhmPzBnb7Hnj6g14/4jsZvOcefG0S9Njda3LjVYmcqsbPtHTdyB9KwdR1KAPtjhMkp6D0NcLqSkzujTjFbnPmNYD5jDLj7gPc+tUblxGpYnLnv7mtDUJY4CZLpg0zdEH8P1rHAa6kMkgZYx0HrWkbvciQQYjVrlhgD7ue5rHvJsysx5Jq/q90pIjj+4vQVkqpb5Cc+9dMF1Zzzl0Q63+6ZT06UKuUJIPJOKViqKwxnavFCZbB7bAaokVkItn9c4Na/w3uzaeNNKm/hNwEYezDFUrqLbYznv8rCqmkzeRqllID92dGyPrQ9YgtJI+xNPiZo+oI71ditcnpVPw5Ks1lG47oCa3I0weBzXk7aHurVFT7Of4l4pj24wx61sBPkzgVWkVuc4AouVY5+4td5IPApLewG/cVz6VtmFQ33etWLWBmcYAAzUspIgtLPy0DOoz2XFSyQ8ksRwMYrYS23dWqG7hhjG7qwHAoKTRz91bryzLzjivEviXG02rXZjU/PIi8dMDv8Azr3O63OWbpgcCuF1vw//AGhM0wUgnavT+ICnGXKzKpDmR5JZeF5Jrd0aOMdwxGTXZReDbXRPg5qWuvFm6u2QJIf4U34GPyq34nddG8PSO9u8F+x8mEY4Yng/pzXffGmzXTPgRa2ayMAotYzwOTjJ/WvQw0XOzex5WLlGGkdz5+8O+FNR8Q2N3e2SxtFbsEcMfmJIzXK3IWG8e1VIzKWMZGDnOa+j/wBmrTVuPCuqSHndehecdkry7wPodpqHxhW2m5Rr6cHIBH8VdHsld2OT2r0PNL4zWZCvDt3g9R6Vu2fgvVbzw7LrIiIhEBlBPoK9N/aL8M2Wj3+ipbwKm6GQnpyM16QmnwWv7PZn8tVJ0cnOO54/rTUdI+ZDlqzxL4A+Dl1vV7wXcbGKJELZHABPT9KwPiNEIPiTqkVlGixW9wcgjK4HQY/Cvcv2b7WKx8Ha5r1wf3ZnxgnHyxr/APXNaFh4C+GUOmvqHi7UrQ6tqLtc3G7UAhUschQAewxWiaUnoS1eK1PDrTxXYSQ+VrHhbTLoAALLbgwSKfUFa73wb8VtH0xUtbqz1FY0x5cvm73T2JGCRW3qXgT4LKxkj8X/AGdf7iX6v/7KTUemfDv4P6rIbXTPF08tweFDXKjn2DKM1s2uxFj1Lwx8TFvLdLjS76212BFJeBnCXIHoM9/rXdeDvG3h7xSkiabebbyE7Z7OdfLuIW7gof5jivlPXPhd4y8Ka/DqXhVri/jRsxz2+N6kfwso61J4ju/E10y6tq3hjVNH1q2XMWp2MLJkjn94v9QfwpxauS1c+zO9KvrXy18Pv2i9VshHZeK7NdRjXCfaoRsmA9WHQ/zr6G8H+MfD3iyyF5oeoxXS4+ZM4kT2ZeorSzIudDkUoIxUYxkc4+vFPBFTcY6im06mAUUUUAFFFFABRRRQBYoopCazEBooopAFFFFABRRRQAUUUUAFFFFACE0w9aVutJTAKSlpB1pjDFJSmkoAKKKQ9aEAZHvSGiiqSAYVOKTGaeelNBwaGgMbxTo1jrlg1re8Nz5Uy/K8Z9Qa+XviJo2t+FNTnheaQCQn97ENolHqR9wmvrmRQw+7msbXfD+l6vbfZdTtI7iInO1hxXPWw6qK6eptSruD8j4UvbpVeQzTXjA9BtC/mRVIag4jEdrEYy3G88mvffiZ8EZllefwtcKdxLG0nH6Kwr5/8WaN4k8OXBh1bSJbT0LHg/jXG6Eo7naq0XsRNFboTJcOJJD1AOazdRv2IMUK8eoHSs6S/ZsiRuPRRURuC6gRoc+pqowtuS6nYHXPU5xyTTWOxelPjjbIJyzDkCiSPZ87846CqIIJA3K9zyauwW+D83Ro+KpdZTuPQZJrXgGIoXP3sYNU9gQrp/o4VWyjRHOfUVjQ/LeRhOodf51pRLNIfJXd8p6Y7Vc0TTkur4blyRIoOPaoclFF8rkz6V8C3THTLbnOUWu6hHmDcpwcV5r4MkMdrGvI28fSvRLRy0YboQK8yW57NP4S2wKr90jPFRSBSfukkdqtiddgUgZp8RjBJZOc9aTsa6oy4o5pJP3SMNpGcj1raghERHAzQZdqfu8d+3enxZZeSA31qNA1YSyEcKPxrMvJNzZ3c+lX5844/Os9k3NtCj86Vy4laOFpWOeM1ejs4Vi8pkBDcmpLK328epq7b+VJq8NlnMjIZCB2RSBk+2SKqCctEZ1ZqC5meCfHV5JPGmkaUwYJFHG+3OMl2GCfw/nXpH7Tm2H4VwQhet3CM+wBrzb4tP8AbPjuLcgbEurWHj/gFeh/tYSbPAmnwk4DX4/IISK96FNQ5Yo+ZnUc3KRD+y9CE+HtzJtwXv3P1wory34Lwrc/GyFuT/pFy5yOOAxr179m9QnwmMnTNxcNnPoBXlv7OUIm+LkbtkkQXDjnuVP+NV/MyexsftXCM+INFiC/OLN2J9i+K6/4gN/Zf7OcUAJV5LK2hGPVivFcb+1Kxbx9p0SgnFmo9uXNdJ+0fJ9n+HGhWMZKqZYiU7ECKhLSIN7nA32qf2P+z9pulQ7luNbu5Cxz1iU5f6dAPxry+ZixLEBm4wepP1r1DRND0zxD4d0y+8Q+IrbSND0i18gJnfNLI7Fn2D6YFXY/G3w58MsYfCvg1dTYH/j+1NsluOy9q0iS0eRC1mOcROxJHCoaR7e5VtzW04A6HyzxXrbfG/XdxFl4d8P2SrwALYMf1qofjb4w3Yms9EkQ/wDLP7Eu01XvdidO5xej+N/GWi2q2un+INQtYgMBC24D6BulbelfF/x5Zyp5mrG8iA+aKeJSGH1AFab/ABbvLmRTdeEfDFzt5wbTGfbipT41+HetbY/EHgFbLPHnadORtH0NFvIL67gvjfwB4jyvifwqdMuJc773T+x9SP8A9dXdH8F6lY3sWv8Awv8AE0eo+Ud2wOFlA9GXoax5PBfgvXizeFfGltbSMTttNTUxNn039KytS8E+OvB8w1CC1u0jC5+12EhePH1X+tFrbAz6N+H/AMYo5bpdB8aWkmiaqoxmQYSQ+vNet2dzDdwLPbypLG3RlOQa+GofiXqF/Aun+LtOg162XhZH+S4j9w4/rXdfDv4kroFwBpusy3Ng5+e1vRtmiH16P+GKrch6H1mGGBS5Fcj4T8d6Hr8cQjuo4J3Awjt1Psa6vPJBzkdfakA8EZp1RgjPv2p2aLjHUUgpaYBRRRQBYpKWkrNiCiiikAUUUUAFFFFABRRRQAUhOKRjimnnrTAU8mkxRik4oGLim4peKQA0AGKKMUGmgDimnrS0h61VgCiimluD1pgGc8U3v/Wjj1yPWvNPjR8VbDwHbC0t4/tWsSpvhiIOxB/ec+ntzQhHpfOMgE/59azde1vS9DszfatqEFlbr1eRhz7Ad/wr5M0vxV8WviJqBktptQu7ZHP7mAeVCPTJHGK7iz+DPibXpo7jxn4jKKo4t4SZSme2TwP1obitws2TfEn47aTNbzaf4bs5p5M4F4TtUe4HWvDPFHiTUfEDf8Ta6nugPuhjwPpX0jbfBDwFblVuDe3JH9+5Az+Qq1P8GfAUtsRFpbx5OQ6znNc9WcZI3pJwPjO4sLVmLLE4HoSKS0tFkkMdvEARyT1r6F8d/Bixt7Z7rS7426oM4umDJj69vxryi7t7WSc6J4XgbUrw/wCuuAMRr6nPpXNy32OnnRxt35dsCrMM+g6tVCQPIc7SoPauz1Lwta6HbfatYvFec9j6+gHWuegtrvV5zJBG1vYI3L4+97D1P0pqJDmULWzaeQBRkdSfYV0OmaJe30KXCwSC1aQRpJj5S3pmtq50yz02O30uaby3lVZLsouZAh5WNewJ6mup1Lx/ZHQxolt4aggsUA8rMxDoy4+YHA5yM05Qk43HCaucNqi2umWht+PPlwoX+IGofCimC6S56xl9snt70eLNWh1h7SZYQlyFIlYdz0Fdb4I0ci2iMsSyRyjYwPp61xzdlqd1Nc0tDvvCceJXXIKsnykNwa9A0aQvCoY8gVyHhvSXtLlI4G3AKMZPArs7GHZcuqjAPIrjZ3wTRfbBUDv2qSLO4ZYkd6cIcAZpwiKtu25AGahs6ErljaNo29KnCbVBIBPtTYULIp61YEbbc7TSQMp3RZsLgAUyG2YyA45zV4RqzbpMg0hmUZAxnoPpTugs+hHcvFZW73E7BIo4y7v/AHVA5NcZ8DNdk8WeMfFGuSDZEEit7aPP3IgTj6Zxmtb4h+Ftc8UeEp7XSLsQy7gxj2kC5AH3Ceo5/OuQ/ZUt7qz1LxJYXULwzxeX5kTjBVgSMH6V6uEopU3I8TH17zUFsjjPGXzftDSKQOdXiGPxXFeg/tb7h4S0leh+3nkd/kNefePVaH9omUsMf8TWBsexKV6N+1qv/FG6Wf8Ap/wM/wC4a738UTzfssufs/KR8Flbbzvue4rzD9mdc/FHuSLSY/SvVP2dAZfg5t+X5ZrkDK15b+zfuHxXYsAV+yzDrj0pdJD6ovftIqJPinYwt0a2gB/Fq1f2qH2eFtEIxtE8uM/3VRQP61jftFkyfF61VMswt7cAY75/+vWz+1Xp+oXmi+FdHs0L3V3M8KqDjLsEH9aNuUTW586aMzPYq0mWLEuo9Mnjj6CtSys7q6by4LeWZu6ICxz+H4V9HeAPgDoOl2sU/iac6hcog3RRtshTA6E9T9eK6vUPGnwz8DRG0hm0+3ZP+WFhCHf6EjP6mq5+iQch826N8NfHWr7Db+Hb1VbndMgjGO33scVuSfAr4hGDctlasV6L9qXI/pXpWoftD6PHMRY+HL65Ts0twI/0Gafp37ROiO6rqHh29t1zgvFKkmPzAo5qnYLRPEdc+G/jXRwzXnh2+2pz5kSb1/Nc1y81u8cnlzW7xvnkMCP519g6Z8aPh7fFVbVpLR26rcQsmR9RkV0z23g/xXa+b5WjayHB+cLHMR19OaPaNboXL5nwlLEw6jntWt4e8XeJPD86tpOsXUAB/wBU7Foz9VPBr6d8YfAbwfqqtNphm0i4GQDC2+In3U9PwNeJ+Kfgv4z0a/WC3sxqsE8gSOa1+bJz/EOq/wAqtVIsTizObxxoOruJPFfguxvbk8vdWTm2kb3IHH6Vk+KpfAMtnHN4bg1yG6blre4ZWjQf73UmvQbH4I2OnwB/F3iyw06UjebeOVNyD0JJHP0FLP4P+D9vG8h8Vy3BBC4W8QcflSc0mHKeQWmv6pp8qtaXBhKEMBzjIr1TwN+0n4l0jZa67YQ6vaLwDuMcqj2bv+NV9T8DfD6b/kGeIGkZgQoFyj4+owK4zXPhrf28hOk38N7GB0kIRif5UlW1E6Z9XfDf40+FPGV1FZwyvaX0uMW0qYcMfQ8hh79favUlbmvzOu4dT0W/UzJPaXMThlcZUhh0IPr7ivefgn+0NqtlfxaP41kOoWMjLHHfN/rIB0+bH3l/WqumTax9dbxnHelBzUEEqyxo8bK0boHQgggg8gj2xUqnFOwh4ooHNFAyzSUtJUMQUUUUgCiiigAoopD0oAWg0zcfakJJ7inYBzc03ik6UHmmMOKKTijikAYoxRxRxQAYoNHFIaa3AKQ0GkJxVgG6m/jig9azPE+tWfh/QL3WL5wsFrEXbn7xHQD60LcRyHxi+JFj4HsYrdCJdUuTiOIY+VP4mPpXA/FDSfBvidNF8W+INTNvpKWuWVG/eXOeQg+nOa8E8d+Jr7X9WvPEOoM8s9xIQob+Bf4VHoMYrOspNSvIbW0mmnuvLXbDFksEzzgClKF2VF2PXr/41jSrQaR4H0C202yiXYjyrubHqVHGfrXEap4+8bapKXvPEF+M8FY5TGpHsFq/onwp8cazEJLbRZoYpOQ0xCZ/PmuosvgL4uZCLy90yzOOjSktileCHaTPKptS1CRybi+unbPLPOxIH51oaX4w8UaPIJrDXr+Ly+QvnFlx/utxXca98DvGWm2zzW8dpqK4zthk+fHrg9a8u1S1ubG5e1vIXtZ04eORdpU+4qk4slpo7/VPiFr3j7SrHwhqEsFvcXl2iNdBdiuno4H9KuazNoPwttb3QNJ26hq0yAMzLyknbdjt/s15KS6vuEjK3BBz0I6Ee9ekfC7VvCdrDrOueKo5b/WYgrWySDf5xIxx/tdBms5wVtC4yZnQfD+8ukg17xtdTGS6INtZ4zJNnoMensK6Lwx4fXVNZWCw09Z4bNwojT/VrL2Td0OOrH0GK1IY9f1bVIUvG2eINYiEWn2seSdJtCfmkPoSvGetdJeW7PO3gLwDIlrZ2yCPVdYcgJAndA3TceSTWXIXcppJ8L/AckkutXEfiHxFPIZLuSOPzQj9wo+6AOlVdR+IXgDxPB/Zq6bDZzOCiLc2yKG+hHStTTrD4F+H0Flcalband5Iaacswz744FeUfHfQ/DNnBBrHhiSOGGWXYEifcj+49KzqOO2qZtSUr36HCWtpFd+JpLayVjCbgrGOpwDXvGgaOLWyjj8sggfrXnHwN0IX2qm8kUlYuhPrXvbWu1doxmvLrT1Paw9O0bkegW/lhpD1BwM10VjCJJ9/FZ1hb9q6OyhVUGByK57nU46Ez2yhRxk1A6YI54q67DbgMAapMcse4qZFU0yeDjHHFSyH5hgkcVXWTCVHLJIy/L+dF7IpRux00nXnP1qjeNfCwuX02za6u1hZoYgOWbHHX3qVcdXauF0X4u6fpvxCn0u8gUaSX8gXPO+Nx1Y/7Oa3w1B1Z+hhjK6w9O/VnPfCX4pap4c8SPo3i9pWsp5iJGl+9aSk/ntz+Ve46locdj4gXxdo8cchuIli1GOPkXUOcq491457jNcP8efhtD4k0z/hKfDsaPqcSB5Fj6Xaddw9Wx+fSuW+A/xVGktF4U8UTsLHdttriQHNuTxsbvtz+Ve443jeJ8xd31OW+J7D/hf7SfMwbULYqxPUYT8q9C/a3GPBeme1+Pw+Q1m/HnwbNZ+ONK8ZaeVltru7t1nOchH3Da2f7hHQ1e/aoF5/wg9lJfCMRrej/Vpwvykck9eaq6bTQtk0an7Ov7v4Ns33R5ty2W47f/Wry/8AZwdh8SZpWRpNttNlUTJ5IrQ8C/EPwZ4d+E76bf6q41OQzxrbhT8jNwGPsMivMfDHxEm8BarcS+Gfsuu3lzbmF5PJYRQndnIz96l0YN6o9L+If2fWP2h7O2kxEgntopAzAgYwTk9q1/jf480Kz8W+GZ7C5t9YutJuJ5pYYpQwjbaAu4j3r5z1ifxD4n1y51rXLxkuLmTe4h+QZ9sdKtWFittsito2LOcYAy0jH+ZqlBOzYrvZHbeM/ib4u8TERXmpywWpyVtbY+XGM9jjrx61yEAJXccAZySO2fevTvCHwt0+OKO+8eeIrfQIZDuSzLj7QwI4JH8P413lt8M/g5qsQj0zxYyuB943i8/gwFXzJdBNX6nzwAGUnBJzzRtbCjhe+QevFfQw/Z60SdQ9l4uLbh8hKo2fyPpVDUf2c9XWKRtN8RWcuAQqSRMuPxp+0iHKzwcruz6A5JPp6VPZ3l5p8q3dhdTW0y4YPE5Vifwrs/Fnwq8beHY3e40o3MAPM1qfNU8dwOa4WQnnjBHO2qTT2Jd0eu+BPjz4g0fZb+I0/te1HHmj5Z0H16Nis/4pfGPXPEOoyQeHry50vSFwEWM7ZZh3Lkc15YqZ+ccjByc8ZqKViAcDOAO/Wp5Iod2xt7cSXMjPNJJISTkuxZj+JqhcEKB06DpViZj53JA5Pf2qpj5RgA+tJiKs7E8gMNvcN1qfTNc1bS5RJZX0qY/hY7h+RqKVeuMHmqchCnFQ0Ujvbbx7a6hbiz8SabFLG3BkReB+Hb8KvWngXRdbge50HV1TuIn+YD245ry7PvmrNlPNbt5kEzxP2KMR/KpsNs+0v2W/EOrJpNx4J8QMZLrTl8yxlznzYCcEZ/2SR+de3DkV8I/Af4i3eg+PdLXVLkvZyTCF5nPzIrcc+1fdiEbQVYMpHy49K0TdjMeDRQKKoRcpM0ZoqACiiikAUUUUAFMz707B9aZTQwoNFIaAA0lFFABRRRQAUUlFXZALSNRSGiwBTG60+mN1pgB4Fcj8S/Dtv4w0GbQLiSSKJsN5idVYdM+1dcccbvlGMkntXh/h74yaafF2p6TrSpFbm7eG1vByhXOAG9+OtRLmteIK19Tye3+E1w3i6707xTq1vpGmaWQ81wxA84tyuz14/KutPjb4aeCLcx+DtF/ta/Uf8fcw+XPrk8/kBXA/FTxNceKPGGoXTXG+1ilaO3T+DavGfeuTBwNh4x82QeP1p8ja94d0nod34g+L3jfVGLJq7WaHI8u2TYMfXrXH3Ot6zfytNe6rezk8gvM3+NUZFldBFDEJJGIVMdyfT3rc1HwZ4o8P6ZDdaxot7bQyAESOmU59+341aSRJoeEviZ4t8M3Kvb6tNPAOWtrg742Hpz0r1dp/Bvxu0QxNHHpniCBNwAA8xD6j++n6ivm+Z3JKjDf3fc+ldR4F8MeMbzUodQ8PWF5FJAd320nyoo+OpdsDFROK36lxb7FPxf4T1nwrqz2Gr2rDkiKZR8ko9VNVPDGlatqGsWkOj28lzfLKHREXdtwc5b0Hua+hdf8AiB4Zh8JrpPjZtL8R6kVxLFpw3xg9iZDwp/3c1j+F9E8V+KrJ7Xw5o9r4L8LyL++nAIlmXvlzhn4+gqVN21G0nsRWVh4yu7+90nRZbZ5rghtf8RRkbFB6xJIeNqAY471u6P4EbxPo6aTpOoT6V4PtmYG5AxLqsoPzykn+HPAJzmsy/wBd+3aKPDeg2lxH4SsHFtmJcT6vPn/Vpj+En7xHbvUWqfDL4neKAbnV9RsNMtwgW3svPOyBcYCqqcAAYHNS33ZSXZDvGnwP8OW2kvLper3izhCfMkKujH3Ar5n1z+0LTUH0G7kytnO3yA5Xce4r0TxrpvjX4ZahHdT3ObXdjfBLvhf/AGWHv715lZzS6t4ie6mOZbmcu34muWo3rrdHXRSTStZn0p8EtJFl4YjlZcPL8x4rv1jycmsbwVD9n0S2iHG2MfyroEXBrx5u7ufQwVtC1p8Q4Y1pRvtXaP51Tg4AGOtTScCs2bWHMxGckZ+tNjzk8YFMQDOf50pbDgDkVAvIk4prxliCpPHalXriieVLa3a4uJFjhQbmdiAqr6kmqinLRFXUd2Yuu+LPD/hrVdOt9bkdFunIyq5Eaj+Nv9mqHxo+Ftn4l0o+JvC8UTX4iErxwkbLyPGQRjv6etL8VPhUvibSl17RZjLqiRDEe8NHcp1AHo3pjrXHfA/4kzeF9RHhPxOzx6f5pSJ5sg2kn90/7Ofy969/C0vZ0047ny+OxDr1XfboT/s/fE/+y7iPwn4kkZbYvss55CSYXzjy2z0X+Rrovjj8If7UWbxJ4UhiS+C77mzXgS99yj1x25z14qv8d/hP9vM/i/wvCHmK+Ze2yAHzO5kQDue+OvWsX4M/GObSPJ8P+LpZHsgRHBeNy9v6BuMkfyrp1fvROO1tGYfw5+I7Wenz+B/F6yT6TcL5SzTLl7Jie+ewOCB2IFcX8Z/D/wARX8XT6fqesalrGllRJZXKhnWWH+E8cZHfFe6/HX4Xxa9aP4s8LQxG/KedPFH0ukx99fU4/PnpXl/w++I1zottHoeuSStaQNus7jnzLNs+hOSnXK5o+JXihbbnjyeGxDLm5tbmWXd/y2U8nv1rZ0zQb+Zlh07SrqV8lVWGBmOfXgV75q/xy1PQ50s9U8I2VwXXzLa5iuSYrhOzKdp69/Q5rG1P9oXxBLAV0vQ9Ms5ORvYtIw+mcVUb9hadzn/C/wAG/EF8ovvEBh8P6aoLPNdMA+B1+XPB+uKt61r/AIA8BxNb+CYW1rXWyn9qXI3R25I5KDHJ9+1cN4r8Y+JPElz52uatcXeefLLYjU+yDj9KpeFPC/iDxLPI+k6Td3+0YLwRkgfj0/WnbuHoQ6neXV9cvd31zJcXUj7pJZW3O7e5/wA9KqR43fQ884x/n+lb3iDwf4q0hP8AiZ6BqFuo/jkgbB/Ee2a59Mj5drHnPA/SrTFYv215fRDMFzOmDldshFael+MPFWlzF7HXNRixgkiY4P51iRJ/D1IP3d2CKUMyMAfudcGnYLnr/hH49eJdOKW2vQxazajCu33JfzHB/EV1+t+H/AXxc0KTUvDrR2muYwQmI3B6YkXoRnv1r5peUspLFVI56d69l+BviTwt4C0O813WZ3l1G9Pl21tAm6URL1JPQAn+VZTjb4dy4vXU7rQP2ffDdjbK2tX15qUyr8yRt5cQPtjn9a2k+GfgWxQLH4cti23gy5Yj86898R/tG3jEjSvDsUa5OHuZi5I+gAx+dcVffHbxpcMVjXTId3PFvnj8Saxcaj3K5oo9vl8JeF1YrHoGmDAx/qVOTmq9x4P8NsgVtB03GMHEA/oK8B/4W546kJ2apDCu7+G2T/Com+KnjwEj+3Mg8/6hP8KPZy7g5rseueIfAfg7y5GbQ7VD6oCvb61454w8Aab5zf2VK1q2c7W+ZT/Wq978WPGYys2oRT9mDwLz+Qqva/ERbqb/AImlsImz/rYh8p+opNSXULpnK6p4X1rTgzSWpmiHSSH5gR61mqu3hgQe/tX0H4OvNN1GNWtLuCcDqqsM/lXQ6p4T0LUbctf6Vaysw4by8MPxFHPbdByHy2pZZAy8Ec/lX6IfBrxEPFPw00TWS26WS3WObH/PRBtP8q+SvFfwz05VebR5pbdl5Ech3Kfx6ive/wBj9bu1+Gt5pl4GWS01ORQpPQFVPH4k1tBpozkrbntdFAoqiC5RRSGoAWimkkdcUm6iwD6KYW96TJ9adgHFuabRRxQMKQ0vFHFADaKU4pOKACijijigBKKKDWgAaQ0UUAFMfrTicUxjwTx/hQJmB8QdYh0HwXqupzSqnlW7hdx6sQQoFfDckNxqIjtrGOSW7uZPLRU/idj/APXr63+L8LeL9M1HwbpU8J1CGOOZ1kOFyWyBn6V4b4R00eBfiTazeM7eTT4rKN5ssmRI2MDb2PNLmttuNa7mt4e/Z/8AFE9lA15fWGnjYCUdizj64rrNK/Z4sUG7VPEc8p7rBCAPzJrRvP2gfDEOfs2l6jcj+/8AKgI/Gsyb9oqxyRD4ZnYdRvnHNZfvWaXgjWuvhl8O/A6W2s6pd3A8udAkt3N+7D544A5qx8Ufi54a0W3TS7S3i14zxB5FDjydhHQnnmvGPit8Sr34gNaRmyFjaWe51jD79znufpXoHg7QfhroHw8sr7xJNpkmp3tv57/aX3MgbooQdBT5LK8hKV3ocDpviuNrj/ilvh9pcdw7kq/2d7p1P+zu+UflXU2HgH4reOAjeIb+XS9PJ3CK5faAP9mJcDNdpc/GvwFoMH2bQdNluBEu0C3gWJOPc81yd58XPH/jG5bT/COj/Zt7bf3CGSQD1LnhaLyeysFo9zrdM+Hvw3+Gdgmq+IrsXt2i/JJeDPzeiRD+uaz7vxtqvxCS7t9OR/D3hC1UnUdQk4keLugxwuemBVPTvhTL5beJPih4kfy4hvkhaYkkejOf5LTri+/4SmG3h0nThZeE7SUR6dZ42f2lP2dv+ma43HPYc0ml6j1KV94w/se5tY/DegmfVPJCaNp+wsthbHpKyjrJJ1+lc74o8T/HDTInv7+DUbW3+9j7Im0fgBnH410t38S/DPgJrm30O1TXdblcvfaix2q8vQgHrtHQAcYrAuf2gJL6ZrPV9JS1hkO3zonLYz6g9RUzbS0RUEm9WeVfEf4nah4o8KPpmpIgv5J13ui7QyLznHY5rmvhrZNeeIrYbc/MM1R+IM1re+NdSnskVLbzfkC9Pciu9+BOktNqgumXgEc1x1mow0PQw151deh9CaBG0dsisMYAFbsa52j1rPtIwqLitCIjaM8YryXoe7e7uWol5Y56UrncOtV5JSqgg9qRGPXORUMsm3EsMCnjg7s5qFematxhPLB6mklcVxQwYZ7VzvxP8K+IfE3hGW10RowUfzJYWOGuEUZ2g/r71uazNcWulXN3Y2cl3cQws8cEYyzsBxivLvhD8YL/AEjVX0rxgzvazz/LIV+a2YnofVRXpYGg2+fseZmWJUYqmnqyH4KfFC68KXq+F/FDyDT/ADDGrPnfaNnv/s/yrsvjr8MY/ElnJ4p8OxBtSVBJPFGRi7j/ALy/7WPzqb47/DGPxNav4o8NxxvqKRhpo4sYu07MPVsd+4rkfgF8U20aePwv4mnk+xmQJbXEmcwNnGxs/wAOePavXtf3ong+TJvgV8WF0kw+FfFUzJbhtlpdMOYTz8j57eh7V03xt+EtrrtnL4i8MQJHqQXfLbR4CXC9dyj1PX3qL45/CiPWYbjxN4XgRdQC+ZdWsfS4XH3l/wBr+dc38C/i02itH4X8UTS/Ydwjtbp/vW7dNjf7Ofyot9qI/wDEZfwX+Kl54TuE8O+IDK+leYVDv9+0P487c9RXffFD4XaV4xtl8Q+HJLaO6nUurxf6uU9c/jVz4xfCey8WQSa74f8AJt9YKbyq48u6HY5HG4/3u9ePeBfHnib4b6tLpl5BNJYq+2axnypU+qZ6dPoafxax3C1tzl7j7f4dkm8OeItLaW0aTc9tICCpz/rIn/hP6HuKz9V0eCO0/tLR7w3tmJBG8cibZ4M9N69Dn1Ga+oJIfAnxT0iGbctxKScoG2zW57kjsB+Rr5m1W/sfCvjzWNIsL2G4iguBBFeHuoOSMeoPX6UvaaX6iS1Ok8BfCTxB4hnt7/UrdtO0ouHeSXCvInXCA+vqelfR2ia/4D8K6fBoNprelWUcA2rB5w4PfPqfevnj4jfFm51PSrbwvod3MIVjAvbz7rTtjlV9F/WvMrhzjmRG7g45J75NLkdRXkPms9D7wh1Cx1GMtZ3lvdRMM5ikEikfhWbf+AfBeuHzNQ8O2Ejn7zpH5bfmuK+ItL1jUNJvBPpl9c2UowN0MhX9K9R8O/Hfx1p8Cx3U1nqKKP8AlvF8x+pFL2Mr6MfOe7yfB34dqwVdBK5z0uXz/OuZ8X/ALwxdWzNod5daXOB8qyN5qE+nqP1rgk/aB8Wvcq4sNMWPrsCHn15zXXeHP2gNI1B0tPEFi2lSkY86NvMiz6EdR9aOWotUw5ovc8G+IHgvxB4O1H7NqlpuR3PlXEXzRyAHqD/Q81jMwWAHdkKBz7+1fQ/x48RWh8Gx29q1tOupSDa33l2jncp/qK8CfSdYvFJtdKvrpRjJWBsH8hWsJPl1Ie+hjXMmCwyRkkEZ/wA/5zVU48wdOMZ710kHgXxddyDydBvMbs5ddv8AOum0b4J+Pr5l/wCJbDAOMvLOopOS7hZ9jzyOJd4G0dzz0ouMYAOc8DOK900/9nPxBKofUNcsLZQCW8tTIcH3puq/AS3s7co/iYyYXqsI6/nRzxHyM+dNTI3fezWZznrXpni/4ZX2nM7W+pQXJB4UqVY1wN7pGpWMhFzaSoB/Ftyv51ndMVrDbCR4pQ8UrRsDkFGII/KupsPGviix2rBrVwyKPuSneP1rm7WMYHQ9M8VI42H7wOapIWp31l8UbpmWPVrNJBjHmQ8fmO9fR/7M+uW15b6lZxuGMqpeIwH3lOVb8iB+dfEsmQ2fevoD9kXxGlr4ptNKeZVeYPEqscblbnA/EUopJ6Clqj7EzwMjFFRocjP8zRWhnc0aKKKgoQ801uKcxwKaWzTASiiigYUZopM0AG6jdQcUlAC5pKKKADNGaDSVdgCg9KKD0pgJRRSE4oARqyvFOtWvh/w/e6xecQ2sRkOe5HQfnWr161x3xV8OSeLvDj6BFqElisrB2dU3BsdFb2pNpbha58m2nxA8SWvjKfxHZ3hF7eSs8m8ZUgnhSD2xWv8AFb4jzePbbTdPvNPitriyZmmdG+WTPHGeR06VzHjXwrq3g/xMdL1OFElC+YrryroTww9K6fwL8K/FHiywbVLGGCG2ZtqSTTgbseg69fanLl+IavscJ8oOwDqcHrzSxxySTLHbp5krEKqAZyc44r2AfAHxbjH9oaUBkceY/wD8TWL4r+G/iL4d6fD4lub/AEtvJnRYUV2ZjJnIIBHNHOnsLke5zWt+AfF2g2K32qaJcwxSrkyKuQAemcZxXo+ifAe/vtPtNS1rXBC84i/cxpvcI2MAseBwfSpvCXx61CMGx8WadHf20uVMtvGA+T6p0P6VVvI/jJ45u4fL+16fptxKBAu4WsKoORweTxis5OXXQtKPTU9Dh+Gfwp8KqJtbmhkkjG4tf3fX/gA6/lWTrnxk8N6JH/ZPgLQkuZW+SN0i8uIn2Vfmb9KpaN+z48kpuvE/idpOMyrbpkjvzI54+uK1rjxD8LPhnG9toFlDqesBcfuj5shb/alIwPotZ6S8ytbdjCi8P65rcLeMPi5q8ljo9sC8Vizbd3oNo+7n061Z8m/8YTvJKw8OaFFbDuE+yWTchfQSTYz7LUFwmta7NB4t+IGIbYuF0jQyxUTP1BYHnaOpJ9KmsvDOrfEWD7Rq2pPpXhOOVpN4wjX8nRpOeAuRtXPYcCquKw+D4gfBvwnENN0nTmnXbtaaOzEhOPVmOTXkn7QOueDPEGiPqmipbrcqRiSKPy3yf4WWvVfEfw6+FLadJb6fciW4jQgGHUg7g+pAOP0r5D8eWv8AZviC70+K5M8KP8rdMj396zlZ7FptIqrD5cSjnOeSa+iPgJaIujLNxmvAbT99axtjIYfqK73wR8Qr7wzarbR6fb3KD+85U1jiaE5r3TrweIhSfvH0/A2DwKsEkCvELb46qhzJ4ZJ9dt4B/wCy1cX48aa3+s8O3if7twh/oK86WCrdj1I4+h3PZMggCpF5H3lrxm5+O2koo+z+H72Q/wDTSdFH6ZrHv/jxrDf8g/QrG395maTH5EUlgar6DeYUEviPoaL7ozjrxz1qx5ix7vMwu0ZJY4AHqc9B718j6z8XfHmpBk/ttrVD/DaRiLHtnr+tWvgzcJ4g+I9lB4q167XTpW3XAnuHKzsvKo5z93PrW8Mukl7zOaWaQb91Hv8AoPxb0K38cT6ZdqiabkQxaijEgSA85/2e2at/HL4X2/iCxk8S+GYFGprHvmigxtulxnKgcbsfnUHxl+ENtqVpJrnha2jg1CNd8trHwlyMZyoHAbH4Gua+APxQk0edfCPiWZktWcpazyE/6O5P3G74P6GvSpwUIpwPKq1HUk3Ib8AfihJotxF4U8Syv9jL7LaeQ82zf3G9iePat/4/fCn7as/i7wzCoulG++tk6TLjPmIPX1HemftAfCw3qT+MPDVuDOBuvraIcyDvKoHf1HfqMVW+AnxXWMQeEvFFzhAAljeyH7voj57ehrS/24mVuhH8Cfi19kMPhXxTcsIhiOyu3PMR/wCebn09D2rf+Nnwhj15Zdf8LokWp43TWqn93c/7S9g36GqXxz+EX255vE3hO3QTAGS7s4+BJxkyJ798flXPfBr4vXGhLD4e8VebJp6HZFcPnzLU+jDqV/lR/eiHkzN+E/xU1Twbdf2B4jS5udLjPllG/wBbanPOM/w+xr2PxZ4Z8H/E7QF1JJomyn7i/gYBoz6N1/I1H8Sfhv4f+Idgmo6fPFbagyZgvoMMkoxwHx1Hv1r56N340+EuuyRsr267vnhLZt7sA9B2/HrRZS1W49vQxPiJF4l+EuuLHDdmC7nhZoriJvkkiOR/9bB715doVu11cPqF0x5J2A8liT1/+vXffGW91b4jfEzFilxeS+Snm29uplS24zsUjrjPJ9a6rQvhvbaDpcOuePg2laRCw8uxbH2m7YdEA7D3NC1dyTi/Dnh/W9V3S6bpd9fLnkw27OB6cgVDr2n6lpr+TqNldWrFsYniKHj6ivZR8errSkSy8O+GdJstNh4iicsSF9cqR/KrC/HLQtftmsPF3h9I4pRhnRvOjPvtYZH51TlJdASR8+nczBs89R/SrsWVH+0Rgmvek+EPg3xhAdQ8IazFaSPghI3EsWcdNudy9qyLz9nvxnC2I77SJFPPmGYjH4EURqKwcp5FahRbg7vmJ5J5PXmsvUph5mMYBPQ/5969i1z4J+OtL0mS5jgtdQijUu4tpQXx9Dya8L1D7R/azW0sbpIj4dWGGU9+KpyTWgrM+hfg1q/gbwt4Pg1TxhN/aGoyM0lpaeV5xgjPoudoJrS8T/tBaXseHSPD02AfvSOqD64ArwuVVgtljjLnCkqc81nyYwThcYBIUcfh7VDgh8zPVV+OGvGctBpNjHnJJYM+OOO9LdfGvx/OmyG/t7RMdYbZQR+J5rzC3j/vFl5OecVZCtjDYB2jBBzx9KqMEugrs2tb8a+LNUl3X3iLUJ8E5XzyMe3Fcvf6tqWzc2oXZJH/AD1bI/Wp5uGwc4JPbr9KwdQmYLjkceuaJWAmj8T61ARt1CZgONrncD+ddR4Y+ICwyBdW05Jl7shA/Q8V563LexqzarlunH0rKyY7nulhrfwn1WEHVLJYZccs1uU/VDUepeD/AIa6p8ujayIpG+6qzj+T9a8eA+jAcelMm+Q9T7EU+UOY6bxj8PtQ0kPNZzLewJyR918eoHesnwHrB8O+LtK1hkJNjdLKwxg4B5H5VX0zxNq+nMFS6eSHvHIdwIrQ8QJZalpf9uaeuxv9XcxDqrdj+PNEXZiep+iNhcxX1jBewODDcRrLGQOqsAR/Oivlr4TftCW/hrwDpuhapZy3dxZq0fml+qBjtH4DFFbaMyPr6ikfimA896zSLHN0ptKTSE0wCkJ5ozRmgA3UmaKKQCk0maDSVSAXNGaSinYAoopM0wDNGaKQ9KAAnAppOaCaSkIDnpXhXiP41HQPiZqei39gk2l28qwCSNiJFOBuOOhr3Q9R6Zr4W+I7yf8ACaa9PKwZjfTZOOfvGnyqWjGnY9y+K/hBfidJpviLwnqdpcMLTyfLLY3/ADE8nswz0rytPHvjfw/af8I/BqP9mxWDND5UKLuBB5JYjJrT/Zw8Y6f4e8QXUWr3q21pcRDY7k7A4P6VwviG8a+1i/uhuIluZXD565bg1MYtPlew27m4nxN8fE7l8TagvHGCOc/hWb4i8XeJfE0ccOtavc3kVu+6NXxhWI68VmaXaS31/bWSKzS3EqRKAe5OK+pYvgp4JuNAis3spIbpYwHuYZDvL45PvzRKUYbgouR8vaNc29n4jsLy7y0EVzHJIoGWKhgW4PtXsuqfGbxh4l1KK08IaAqOpYxMEM0m3GOnQYrMvPhLN4Y8dWEuuGO98KiUyXN2wwERVJ2uB0OcCuk1X40+GNGvfs3g3w+Lh44Wij/diKPk9QB8zUpNS2Q0mt2VbfwF8XvGBC+JtamsLRgMrNNj8PLStUWPwz+FEau5/t3xEP8AVxsA7lz0wg4UZ7nJrGXWPjL8Q/3NpDJpFi55dY/IUZ/2jyfwq5a+F9F+Hc8HmOPEvje8O20tjykTn+Nh1AHXJ9KnfS5Wy2GarcXElzL4m8bzn7XJCD/Z8B/49LZvu26/9NZTgeoXmpLjwL8QPiNBHea5fJ4f0cLm009QcJH2Gxe+PWqs15Y6BcQ6teq3iLV3lZtOtV+b7XddJLlh/cX7qewNY3iew+OWtwyapdNeWy43/Z4phEEHYBRzQ/ISPP8A41fD2+8CQrdWWsJdKOWKqY5Frw+5nnv7wyzOXllIyx6k12vxB8U+KLgTaNr9xdSuh6XH319s9xXHaTHvu93ZBmo1bK0Nq3AjVI14C/LTyeveo+kqD3p7dK0IYgPFLn/OKbQWApghTxTJG5yaa7d6j6mpuMsWdvcX19DZ2ql5pnEca5xlicCvpLWvgDdaF4It9S0iaS81SGAPf2+B85xlvL+np3ryjwP8NPE+reGZfGFlZNNY27kKiH944HV1HcCvdvgN8WnFxF4Z8U3IKsfLs7yXja3ZHPp6GjXdD8hnwF+KrWssPhXxJcYhBEdndS/8szn/AFbE9vftWl+0F8K/tgm8X+HbUG6UF721QcSKP+WiY79z69ag/aC+F+8S+MPDdvh+XvrRF6jvKgHf2/GrH7P3xSW7ig8LeJbkefkJZXMh+WUAY2MfUZ4PfpR/fiCXRlb4A/FUN5HhTxLdEuv7uxu5WxuH/PNj/Imo/jt8JGBuPE3hK23JzJeWaDkeroPT1H5VH8e/hO9rLP4q8K27mLO+9tEXBjP/AD0QensKu/Az4vCbyPDPiy5QSECO0vnPDdgj/wBD+dH96IeTM34J/GB9PWDw54tmZrZSEtb6Tkx/7L+3v2rsvi58I9N8WKda8PvDa6q/7xtpHk3XcH2J9azPjP8AB2PVhPrnhWGOK9bLXFnnCzd9ydsnrXnXw0+KOueA9RbRdbhnu9OV9klvLkSwf7hP06UWvrDcd+jKPhbxt4u+GusT6RdwyLErET2NxkBR3KHscd+ntVX9pT4taV4n0PTPDfh61EkTFZ52kQCSOQHAQfjknHXNei/HHxT4K1r4T3mvQhNQ1CUDyZAoE1s+QMt7AcY96+WvD2nMZP7QukxI+Sik/d9TR8XTUk9Q+GXxIvvAHhqSx0TRtOjvZzuuLyZmZifQAY4rnvFXibXPFutNqetXT3Mv3VU8LGPRR2rP8hppI4Y1eWVzhURdxYnoAPyr2L4ffALWtU06O916/GlCYBhAq75Nvv2Wr92ALmZ4pdTKoXap+7zgflWVdsWlUL8oBx15FfQnjP8AZ9vrOB5NI16K6ZeRFPHsZvoRx614N4n0LV9B1B7TV7KW3kycE/db3B70nNPZhytE+g6hqOnS+fp97PbSjPzwyFDnPsa7n/hbHxCSIQDxPdlCAuSqMwHqSRmuD05VA3Fic8nirW0vImNufrirUUI9GsfjV450q3KXl9HqVu3BS4QA/gy4wa8/169sPE+tSeIooxFNLJynv71Q11mjtsZPOTjNe9/sufDLw7qHw9/4SHXtKjvbi+nZ4fNJwIwcDj86ym1BlRuzwi5PAX5MkEAGm2Ok6tqEw+w6fe3DcAeXCxr7In8MeFLGYJY+HNPiwNvywgnH411nhyxggt98caRRgfNhQBUOunsUqaPkfw38JPH2rMoj8PXEKsf9ZckRqPfmvVPDP7PNvHCJvE2sSNJ3hsl4H1c/4V6H40+K/gvwuTbTX/2+7B5htMOV7YJ6CvLdW/aQk3SLZ+HI/LyQvmTndj1wKpupLYXuoueKfg94Cs4isEWoBlySTdc/yrx7xN8O9GW7ZLK7u4lA43EMP5VreIfjrd3uVk0aKNWz92U965y3+I2n3NyDdWFxEm75irhuKhqfUG4mZH8LdYuGY2NzDKM8bxtzSzfDfxlZ/MdFmlUd4SHB/KvWvCnjrwT5OJdSNueDiWIgD8RXf6T4n8M3Sj7Lr2nuXBIHmhT+tLmkug7R7nyle6DrVnn7Vo99CCc5aFhisi5RlOxxsPowIr7Xa4tblT5NzBOCMYSRXFcd4u0fRr5HF9plvKe++IA/gRTVXug5OzPkeXrj061r+Fpk+0SWM77Le7Ty3P8AdOeD+Fd14t8AWDStJpbG1b/nn95a87vrG6065e3uomjft6N7irTuQ1Y15vCOtpKyxwrKmfldWGGHrRWdb6/rEEKxRahKEXgA9qKWotD9Pic0lFFaEhRQaTNAAaSlzSGmgCikop2AWkoooAKKKKYBSUuaTilcApG6UHpTcmmAlLSUE4xSEI2Qy+lfP3j34R6DrratLoOt+XrvnSSSW0k6vuYnO3b1Ga9/lIA3ZCgAkn0FfD3jzXje/EzXNR05zBvu3aJoiQRjjOR9KLN7DTtoYmhaFd3viOHw3eRPa3L3S27qV5jOcE4r6esPgL4JhgRbptQuHAALtMVBP0FeTeBPF3h3Ui2r+KFKeJNDAuIJI8Kb9AcBT2Lc11d1+0LfLJm18OWypn+O4Yn9BUT52/dLhyrcPi54Q8L/AA30a01jw+biHW5LkLaM02/YAMuwB64HH41R8GfHrXLB47fxLbxanaEgNPGgSZB+HB/nXCfEnx5qfjzU7e7vreK2jtYzHHFGxK8nJPPeuQueXULg54zjpVRheNpCk/euj7Hv7jwz8S/B8tnY6sGsrgoZyrASIqsCVIP3T7niuPbX/hF8Or+4XTbWHULoRqB9nxO+4Hu54B+leK/CLwvq/izxHLo2k3zWQkhLXEpY48vIByB1zXrdr4N+Ffw7up5fFeppqt38vlxTJu28c4iXJPPc1nKKi7FJtq466+KXjjxzcHSfAWgvZI3D3LfOUB/2sbVH4ZqkulxeG5rzTVv31TxHLEH1zU1bcbWE4xBGf+ekhO0d+taZ8eav4rceHfhno66TpqLi41OSIItuncgDheM89fpWTp8aRSWum+E0+1q0zLa3coyb+8GRJdyZ/wCWUIzjtuxT1tbYL3JrvxNovw7uHk/suPVPF91EA0Iz5dhFjCQDHQgdcda4vxH8dvGcJYanpFikDZxGbdo+OehPOeP0rurbxh8OPhrFJa26S6/rZbde30aq7vIep3t/IYrz/wCMXxY8N+L/AA3dWq2kkVwQSEuEVj+DCpfoNa9TwPx9rv8AwkWvvqLKw3jOG6j2qDSYvLtuRy5zWVbxmadU7E5P0rfiwB7AYFEBSELHzwfepJMfrUBP70Gp5MZ61ZA3OB7UxnJ9KHPamMeOKAEZgM1Z0vT7zVLnyLK2lncKWYRoW2qOp+lUz1r6P/Y8vPDGl3l3Dqn7nVr8hLeaXHllP7g9z+vSk9NSoq7Ov/Zy+JFhBY2fg3W44bTy18uyulGFb/Zb0Pv3pP2g/hWYRP4s8MWrLj5760iXIU/89VA/UD61H8ffhV9iM3ijwzbFYSd19aRjmI/89E9s9u1bfwE+Jya5bx+FPEE4bUEXba3Dni4THKE/3sfn3pbe9Ee+jI/2evicupW0PhTxHcAXaDZaXEjf64f3D/tdh61gfHj4U3Gl3EnijwvETYlg9zaxqd1u399R/dz+Rqt8efhfPoV7J4p8NQuNPMnmTRxAh7R89RjovuOldp8Dfixb69bR+G/EkqJqKp5cM5IC3K9Npzxux17H607296IeTIPgZ8XI9Uit/DPiadFvhiO2u3b5Z/8AYY9N3v371n/Gz4NtNPN4i8I2vzHMl3YKuCccloh/MflVL44/CCSxlk8SeE7eX7KCZLmyjBDQ/wC1GOuM9qd8IvjS1rHB4e8XOfIUhIr/AB8yDoBIO4H97t3ot9qA79GZPwq+MWo+HTFovifzrrTYzsWUn9/bHPTn7y+x5Fdn8UU+HPiXwffeMry+gVo0Zbe6tWG8tg7UZe7E+taHxE8B+DvGdtc+JftVvp6xRlv7RhYeXJtGd0gHB9jwfrXxwb2a/wBdaNWE+nwTAsu5vLl2ng8HPI/nRo9VuJux778LfhJbeOfDcVxqN3d2mi7/ADsxqA99P/e5BxGvQepya76P9njwavXUtXz/ANdUP/steYRfHXxhZwQ2tja6NaWsMYSOKO0JVFHAAyfapD+0D488tlRdLiJHDrbHPtjJpKnUXUfOux65D4R+HXwwtTrc+IZEyq3V2xkkJ9EHr9B+Nc5fftF6Hay7bHw/eTRKwAkknVC4+mDivBPEnibXvFGpfbtcv576QcAMwCxj0VRwKw7h9qn92SMce/P+fzq1ST1ZLkz6Wg+OPhPXitrMLjSriTlRPho8n/aH+Aq7Npem+JcW91bwXlq68FgGBHsa+P8AUJHCna24E9+OldT8MfiL4g8KXaCzuFnts5NvMCyfh/d/CspUtfdKU+59HXn7PPhe8zPpuoX2mlh/qwRIufoea5+//ZzuFINr4khZlzjzrXA/MGt7wz+0VoMloqatpF/aybRkwMsiE+3Q102l/GbwDfTBDqz2ZPQ3ELKoJ9WwQKadRIfus+WPjJ8P/E3gu083U4I5LdjtSeB9yfj6V2nhT45a34Z8HadoFpoemNHaW6RoxL7jxnJ59a6j9rPW7G+8EB7C6huopXQB4pA6/e9q+frdftCK5U42jmrh73xES02PRbz4xeNtQuzIjW1mpY4EUAPf/aqjq/jjxdrNuYNS1+/njHBjEm1fyFczbwvIwWDdjsMda3bHwn4k1BC2n6HqdxHlSGjtGIPvnFaJRiL3mYbyMSOp+bJPXmsbVLgRplQwBJ/yP89q7W+8DeNYosnwvqiDqd0JGB6/zrkr/wAL+JjIIZdHvc/wjy/eplMaRzbF5X4JIz09Kt29uq/M38u9bUHgzxLFtZ9B1IbumLcnvVh/D2uxcSaRqEa9Rut2H9KiO4MyQiknco4xyKb8wAbbkjuDir8trdRtiS1uEJAwTGRVRgwJVsLgnFUTYcl3dQENDczxHIIKuQf0q3b+M/EliuyHV7p4+6yNuB/A1mSsUIXg9CSprPuuucmkxo7rTviI0zeXq1uqFj/rYhgfiK0tXsrPxHoztbyJIwBaGRD0Ydq8pbJOOa1fDGtTaPqKyKS0DHEqdiPX61ny9UO5nz281vM8MkbBkOCCORRXr0Y06/RbuNYJUkG4MVBJ+tFT7QOU+78ikopMmtyBT0pppcmk+tC3AKSlyKMiqASikPWimAppKM0jHjikAuaRm54puaKADJopKKAFyaSikoAU0xz0pWPFN+vpQI5P4ueII/Dnw/1TUmlCSCExw5HV2GBivhi3aT7YZDISzHJI75r718U2Njq2yxvraK4gUhykiggtXOan4A8J3MJFz4esyv8Asx7SPxFQ60Y6Fxpt6nxtfw7buC4LZK8nHvWjZLaS6hbC+kMNq0oEz91XPPT2r3P4lfB/SBpdvc+ELGd9RnuUXyjNmMJ3PPSvLPiH4J1Twc9jDrE9oZ7sNIIIX3FFB6n8TVxmpbCcWj2LSPB/wY8XWIs9Hvls7wDClJyshOOpV+D9BXAePfgr4o8OtLPYqNW01Ru82H76r/tL1/KvOGdkb92xTHzLg45r0XwH8ZvFHhnba3c41axU48q4+/GP9lutHLKOqY7p7mT8K7HxfqOt3ml+EGa3u54liupj8nlR55yT93n8a9M034beD/DMcmqfEnxFHeXLOdsLTEKwHv8Afb9KsXfj648T+WPhdoLW+uaghGpSNAFMMY+6xb7vryeaoQ+EvDHh2H/hI/irrx1bWXHmCwEm5m9AR3z+AqG2wSRdvdTj8SaDMmn2/wDwi3w7ssm5nCbJr7H8Cd+cfU5plpbapr9x/YeiwLpMt3aoLqRemk6d1SEekj/eajUr6/1j7BrWvaettbbhH4b8Nov+ukPCyyr/AHV61HHo3iLxPLc+FPDN6IbVJTJrusgkfark/eQEckL0AFLYpGs3h74KaFbHTri80q8vAMPJc3RZ2P0BAFfLnx60/QtP8T/8SEFLd+divvQfQ17F8S/gnbeHtBmvI/ELy3CJu2yW+0MfTPWvlvUJZnnaOV2bYSoyc1D9Q+RY0peGkPU/KPpWoOI/rVHTl/dKMVek9BVx2JZHj5gQe9Sy1D1YVJMaoQxm4xUdK55GaEjeWVYo1LO5AVR1YnoBSbA7n4E+ELbxp8Q7HS790WzUmacM+0uo/gHua9r+M/wl/wCEajbxD4ViddNXBmtVJ32pzwVP9336iuFufhX4o8B6Dp/iR2Y+aiyyyQZDWrkZCnH4c1778EviVb+MbM+H9d8tdXjiK4cfLdR9M4P8WOoqdV7yL8mUfgL8UV8Q2sfhfxBKjaiibYJjgLcp/dOeNwHGO9cb8dfhjN4Zvj4r8NLImnGQSTxxD5rSTqWHfZn8qrfG/wCG8/g/Uf8AhJvDKzDS2kEjCM/NZP2/4D6HtXpPwV+J1n4z07+wfEPkrqwiMZLgbLtOh6/xeo/Gnt70duo/Jjfgt8UbXxfZr4f8SGIauE2AtjZeR45Hpu9R37Vwfxq+E93oM7eIvCsbvp2/zJIUz5lq3XcO+307io/jN8Kbrwpet4l8KJIdMEm944yTJZtnqCOq+/auv+DvxmtdTii0HxbLFDekbIr1x+7uM9n9Cf1p2t70BeUjO+D/AMaY5IoNB8XTFJVAS3v26N6CT/Gtv4i/CLRfF2oSapoNxDp0xU+dIq7oJm7YA6e5FVfib8FdN8Q6qb7wzNBpszgtPFjMMjHuuOnvXg9p4j8aaN4pvPh3pniSHT0djbXcrzgwRAZDFW7celK6+KLC3QwPE+oa1Z/2n4RsdZlMH2hoLiG2lJhdUI+c9sHtVGys4LW3WKJMBePx9f5V7bo/hL4EeF7UJqXiG51e9IDXDxuxDv36Ctm38Rfs+wqI18PzOmSAzW7Nkcf7VVGVtbA0u58+l2LBQMdhjtT4ojIyxRKZJC3yqgJZs9sd6+gWm/Z2vXExha3YfwqsiE/h3rL1b4g/Drwnlfh/4WiuL3GFu7pDhOO2ck1XM30Jt5nPeFvgf401qyFwbe30yFwSn2t8OfQ7RzVTxV8E/HGlwyTRW9pqCIRk283zY9gapat8UvHt/MZ38RXUIZvuQYRVx2FRWfxm8d2EvlzaouoxL8xS6jDA49xUvnGuU8s8Q211Y3Jtr2CW3nH3o5F2sKh0jLSE84X25r2O98WeF/iQi2GtWaWWoEYRs4Jb/Zf+hrNb4M+LLWJrrS7VdUtgCw8sgSKvup61MZa6jsclB+7QbiOwFPWQL/Cxx94gVd1LRdV0seXf6XeWbdxNCy8/XFUJTIoJyoGDtwa2TRDRn2uk614o1628OaOHllupARDvwpx3x2x619DeFfhD4Q8LwR3nxE8Q2PmIARZJcbV4/vHqenavmzSdWvNP8U/aLS6ntZkjZQ8TYbkdM1elu7m/mEs00k0meXkYsT+JrKzfUpNI+pz8UPhP4fJj0fT4JnTAU2lmORx/E3P61j6t+0S8eU03w3+6HQ3M5HQeg/CvALWJFTcpJYevcf5NVtTlzjawxsABPX/Pen7KK3G5S6Hq2uftCa3OWX+xLFRg4/et3rkYvivqj3QuJdLtJMNkqXbr/k159KrSOdxHsMcVYgtvkZlK7eOoqfZxfQSkz2vTfjtd20apL4egZgAMpcEf0rWi/aBjZNs3h2Xjrtuv/rV4RAh6cE7zg+1Nw20kqoIJzVeziHMz3lfjpok3zXfh26564ZGGfxqvP8TPhtqbFr3QdjN1MlkjAevIrwlm2uV2gcgde1RvhW6EcHmp5Etguz2S6/4VDrH+rW1tpGOQVZof58VzGt/DbR7kmTQtW4yTtZhIoH1FebzvuDA8Y6A1DbXV5aTeZaXU0LdijEUnHsw5jS1zwhrml7nktjNED/rITuGPpXP9G5BHqDXX6d491m2IjvjHeRd94w351auF0LxWC1uRZ3390jG7/Gl6hocSJpAMK7gdgGIorSuPD2swzPEbGR9pwGUZBop3QWZ+nfNIaWkNaIgQ0lKaSmAUUUHpTAKZk06mjrQAZopx6UygAooooAKKKKAEoooqRBTJMY7D6mn0jcqc+lMR8p/tCePPEGn/ABOn07SdZubS3t441KxvtG/GTWPpPxg8e2UPlrqzXKdf9IjEmR9a5L43szfFHXmZix+2NyTWVaE/YmOTnAp2TeqK1SPVD8dvEzWosI9PtEuy+5LlB0yP7p4qn4j8IfFLxRMPEGraXd35MSojK6EhOSAFB46155pADeI9PRhlftKDB6Y3CvvDT1CwoAAAEAGOwxWU5ezeiLSvufC+pWN5YT/Zru3ltp4+CkqFGH59aqtkjA6nq1fYPx4sbK5+H93cXFnbzTRKPLkkjDMn0J5FfH8XPJ5Oa3hK6uRJWPTvhJrfi208PahpHgnSjJf3Um+5vinFvHgKACeAec+vpXWy+HfDPgaaLUNcu5PF/jW4IFvZB9w809CV5OB6tWr8KCbP9n/U7izP2eYmZjJF8rEhgAcjmub/AGWkS48Wa1eXCLNcrbhlmcbnBJ5IY85PesnuyuyNWSw1i11ljqV+snjPVoGM8vHk6JZdXI7BscCsa613xnr1mPD/AMLdOvbfQrIGH7VCPLac/wATtI2OvXg5qKWaaT4WeN715pGupdZEMkxYl3jDjCFupX26V9BeHIILfwhpsNvDHDEtnGQiKFUZUZ4FQ3pcvlPh34l6t8QPDrvp+v3GpxpNw8dzLvRvocmvJHJdtzdSSa+g/wBrT/j7UdhKMV89jtUXuFrG1pqfu8+lWHNR6b/x7n8KWTrWi2M2MBAkUf7QqWbrVOQnz4eT/rBVqf75poCI9eldB4NstQjvItct4JFgtZQRcGMlFkHQE9M1z/evsD4JWdnN+zJdpNaQSK8FzIwaMEFhnDH3HrSk7FJHbfCL4gaX4+0aTSdVS3XVBHsubaTGy5TH30/qO1eNfFzwBqPw/wDEEWu6HLcJpbz7raZT81vL12MfbtXG/D24uLfx5oUtvPLDJ9sjXcjlTgtgjI7Yr7C+IsMM/g/W4p4klj+yyfI6gjgccGn8E0l1C94nLfCT4i6X4+0h9J1dYBqixbbmCQDZcLjl1B4I9R2ryb4y/C2+8F6ifEXhoTtpXmCT92T5lo2cjOOdvoa8/wDC081r4v0ya1mkglF5GA8bFWAyvcV9yTRxyxNDLGrxuhVkYZDAjkEUSXs5K3Ua95anjPwe+L1prkEHh7xVLHFqbfu47mTAjuv970bt6GqPxM+Ctvq+pyXnhCa3sZmy1xbucRbvVCM7T7V4R4mRYfFGpxQqscaXEgVFGAoDDGB2r379m/UL+68EaiLq+uZxFD+78yVm2cHpk8USjye9EFK+h4Tr3jvx94CudQ8JwalPFcsrW7xM4lCH+8h7Y9a4nSbA20bzXDGW4nYvNI3JYn/9Zqv5sl14z1me5keaX7Q/zyNubr6mtcf8esbd92M/hVwV9SQXau0qw6YxjrTGYAhc7ByP8f5/pUj8Kfw/m1Mn6/8AfX9asQ5MsC3QjnH+frSlmVDhRnGQAaB1P/AT/OnxKvkpwOpHT2FHQCrK2IztGSATz71l30q+U5xjgKQfWtZ/mR93Pyjr/vCsPVv9a3+fWplsBjs26YsMgg5Fex/DH4xeLPDMEduZodStEGBBcgtx6BhyK8Yf/Wiup0pVyflHRe3+0KzST3Kuz6e0v9obQr1Uj1/w1NH6vEyzKPwbn9am1WT4L+PLWUQ/Y7e/kQgZX7NKD7dieelfNkf+uC9iOR+FVb7/AI97g9/Oxn8BTlTS1Q07szviDoSeG/Hj6fDcm4jOGjZuu0ngHFdNoHg3xLqkInsNA1K4hIJ3pbsQ5HofSq3wnjTUfjZ4Zi1BFvIzsBWceYCADjg1962qqkexFCoowqgYAHtWSm4pj5Ez4nvvA/jaPK/8I3qakdMW54H/ANb+lUD8OfHV5LhPDWoZz02Y4x9a+1dR5k557fhUVqqhshQCOnFDrMpU0fHdt8K/HrIrL4ZvtuzgEL/jU4+FPxAOdnhu82juSoz+tfZo/wBW30qEf6r8B/Wp9u10H7JHxy3wn+ICIT/wjd2ckjIZD/XpVK7+G/jq3TbL4Z1HG0gbYwcn6g19nN0NVLkApyM8H+lCrvsDpI+KZ/BfiuBj53hvU0UHBc2zdvwrFvrHULcbbiyuIihIO+Fl6fWvuKX/AFp+orHvEWTeJFVx83DDPerVS5Lpo+I5VIzgHjrVaUdD09a+lfidpOl/ZppP7Ns9+3O7yFz+eK+dNSAW6dVAA3HgfSqIasZrqcUxXZHDKzKw7g8ipJOo+lRn+tJgb1t4v1uKFY/Ojk2jG50yTRWAvSilyoVz/9k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6" descr="data:image/jpg;base64,%20/9j/4AAQSkZJRgABAQEAYABgAAD/2wBDAAUDBAQEAwUEBAQFBQUGBwwIBwcHBw8LCwkMEQ8SEhEPERETFhwXExQaFRERGCEYGh0dHx8fExciJCIeJBweHx7/2wBDAQUFBQcGBw4ICA4eFBEUHh4eHh4eHh4eHh4eHh4eHh4eHh4eHh4eHh4eHh4eHh4eHh4eHh4eHh4eHh4eHh4eHh7/wAARCAHaAi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iopaStTAKKKKACiiigAooooAB1pj9acelNX75pgJzRzTn7U3bmgYc0c0dKOaACilpKoApDS0UAApD1paQ9aQCc0lLzSU0Aoo5oFHNDADSUppKa2AKKKKYBRRRQAUUUUAFFIaUUAFFFJQAtJRSHHekAoozUTSIOucetVm1O1jLAyZOey5/WgLl40o6dazV1OGSQKVkU9mPAq0k6OgYH86CWyxSjrUO/NO+6AtILEtIaYDz1p1Kw2xR1p5qOnL0pki0UUUCA9KZTz0plNFIKKKKZQU9elIvSloAKKKULzQAlFP/Kj8qVxCLS80jUL0oAXmjmjmjmkAc0c0c0c0AFLQM0vNACCil5ooAKKXBowakBKMUtJQAhopaKLAJRS0lIAooooAKKKKACiiigBD0NM/GpKTFNAM5opz9KbQMKKKKaAQ9aSlPWigA5o5paD0oAbRRS80gEooooAKDRQaaASiiirAQ0UppuR6ikAtI5C45pjuBn5hx71yfi3xpo/h+GQSTJJOv8AGTUykorVjjFydkjq5JlQEkgexrjPFnj3R9HUo0yyzKM7FOcH3rxvxn8VNY1EyxwSGCHnbFEPmI/2j1ryzUdVvbqbbLuQk9N+Mn881yTxP8p1Rw/8AMeza58W2Nx5oQEdVDOdv5Vgz/F3VJZPlmijXsqxgV5Kd7OTsZsH+Lpn2qtceaQSPlI9DxWDqzfU2VKC6HtNv8VdaYDzJUnHGA5rufCfxPjuWjivIJEkl+VQhBDN9e1fK8F9NCcvIyg8ZIyK2tN8Q3Vo0aNIrLu3Ky4wfxojXnFilRg0fYmh+JFea6a9KQxxcb29aqX/xI0OxlCTTqS+cLkKQPXB5r5zh8Tare2a7bsxrnLLnr7VUupXY7pJFeRh8zu/P0zW8sW10MI4W/U+p9F8ZaPqxX7LqdvuPHlswDflnmujEzYDFdyjuOa+JhclW3xyqJAeqMGK++BzXS+HfiZ4m0GZJZLx7uBTwjORkelVHFp7oUsK1sz68jkUqMc57joakNeU/D34raH4jRY5ZI7O+/jhmG0n3B716baXUdwAY5EdSMqVPUV0RakrpnPNNblodKQ9aapGKWqMwpaMGlHWkykApaRulC1SKFooopgLTj0oHSg9OtIQ2jBoGc06i4CLS0UUgCiiigAoopR1oABmloowaAFGaKVelFS2OwtFFFIYGk5paKAE5pD1p1NI5piEooooEJRS0UWASilNJSAKKKKACiiigBrdKbUlMbrTQCUUUUDE5pKdSc0AA60GgZzS0AJQKDQKAA5zSU6koASg0Uv1poBtKBmkLNnC00luckcVVwHNxVO+vIrWJmeQIEXczEgBR71R8S67Y6LYyXV3KBtXt1PsK8I8ceNtQ1yN1iaSCxPAi343D1Y1z1a6p6dTanRdTXodJ8RfikyRyWfh0rKcHzLg8BfpXjV5dalrMr3U0hkkb7zSHCmprrywEe4aPZnCjaef90dz71mancyMSiMSfu7SOcfQVwTnKbuzujCMFZFeeKNU2PcAkn5gh+VqprJDGr/ZoAr9N0m0HFTLYZfzbjzMHgEfLj8KrytbweZD5cMannLfMTUpXKZXllj2jZGXY+gzWZqcreURLZDB6FpSDj6UanqVmmI1vZOn3Y1xWTJexH5Ybpxnsy1pYzuNimVZMxBom7AncDVsMzRbQuHB3A1BBCJm+dFyOjLWxbWg8ve2SRwMjrVRSE7mvo04SzGQWA9B0NOvbi5ZyyxsFPfANUbW0bO5nUAc7cVXvZIcFYmywPAIxUNalrYqzahNFM252XPB+XAqW3v5WcDhuPmBPykVQnuWkVlZgh7Ajr+NUjdeXINy7f9odPxot2JbOkkd4Hint5HiwdyuCdyn2Pce1e1/Bv4rTR7dM16cmYHEL7vlkHsfX2rwnTrjzhtVg/wDs/wCFPZTDIGwzRZ5yenuPeqhOUXoTOCktT9AtLvory1jmjYMrAc1cyK+Y/gN8SGsp4tA1i6DRuxEE787fQH1Br6UsrhJoUbcuc4ODnmvQpzU1c4KkHF2LeaKaOtOqzMKKKKaKQUUUUxjx0po60oPHWlPSkIPxopo6078aQBRRRQAUtJS0AFLSUvNAAKeKavWnVLGgooopDCiiiqEFFFFJDCiiihiQh60lKetJQAGkpaSgQUUUhoADRRRSAKQEUtAxQA1+lNpzDJpNppjEooooAKKKKACiiigAooooAKSg9aSgApCRjrS0zcAeaaAGbAzXP+K/Edno1k8sjY4OBnlj2Aqx4j1aHTtOlupmARR37+1fO3xA8UXerakwU9PuIT8qj/arDEYhU1Zbm9Gi6ju9iHxp4i1DXNXElwwYE5igB6e59BXOzSKZD57iedSSqj7iD+tUZb9bbfHA7vO/Mkj9fcn/AArGl1UKoWEbnlBCqoIyfU+1eervVnfotjXuxk7lnJcjLO55+g9BTEeO3ULGPLXbkyH7zH2rFl1OO1Cr5iz3WOQwyiH6d6rXGp+aCpk3S9yTwPYelWoi5i7dyyOjBnyqnJAbmsK8fIyViw3QseRVmXUPM/cxCIY4LFsD/E1VeZlwd6O3TAXIq1FE8xlXaYXAkDHuQOlVYo5GU/dkHYEYrYMccrE3GUJ6PGP5g1XurDyyjbiyno68fmKBNdSz4ci3XAGCrD7wIrtv7Kf7MPJXaTyPaua8Kss94kZbEg6HH3hXpM1s62sbNIACoJH3cfjQnYtRujhL6FrdmVQM5+Z2rm9Ty2/E2SP4RxXV+JjBAzKFkdhzuBOK4u/bzPmRRnHTNRuwloii93MV2OPlX0phuDwCucdj3qvKzDJwevUdqjZt67mY7vUVokYNmlbytGUlhdgA3Bz0rorS5+0ws2QzDHmD3/vVyVrIxJ27Scfe7fjWhp94becZBXd1Hp6ilKI0zfgP2W4RlYrtOeDyh6gj2r6p+AfjdtZ0n7Ffyg3luBvz/GvY18roqzopBwWHy+9dR4D1+78Pa3b6hbsR5TfOv/PRO4/CilUcJCqQUkfcasrgMrcU/Nc34R1mHUdNt5kYbZY1kQ/7JHT6g10SnPSvS6XPP62HClptKtIoWiiimAU/I9aaAadgUxARxSAc0tFIAooooAWiilpMYUtJS0hCjrS0g60tJlIKKKKACiiirAKKKKTEFFFFSMQ9abTj1ptMkKQ0p6UlDAKKKKQBRRRQAUUUUAFIaWigCMAjrRSv1pKYwooooAKKKKACiiigBD1pKU0mRz14pgB4zVS7mjghkmmbbHGMsc1YkJwPccV5h8XvEy28Q0q3lHyfNMQcZ9qidRQjcunBzlY4f4r+MX1C6EUJcIMrHEp4+pryXUNSEIba5Z2PzOOdx9vb0o8Qau0l1NMGUeYSASegNcvNdny3uGYDJxFn07mvKbc5czPTSUVZE91cMZDGA3zHMm3qfaszUtQkgDpGV8xhtd1/hHoP8aje5aGAZy1xLnbnqBVfTrO5v7xbe1ha4mJxwPlFUmFm9EVRLK444zjJ/iPsDWhbwX7RiKwszI7feYDOP/r16Z4Q+GG8C41SZjJniNRkCvRtJ8G2doQkKgx99y45qZVoo6IYObWp4BaaXqkKiS5huAp+9hBkfhVhrVeELOGHd1PNfSY8OR7NsiK69mA5HsaytQ8JWUzPDJaqwYc4FJVrmn1OyPAYbCYuYyisnoD+tLFp7Sboe4+6D616dq3g17K4DIN2B8vpn3qovh8SZn8vYwYBv9k9iPxxV8xi6TRw/hjTHTU9rRk7eQSMEV6FLG32YLN88rD5V9Fq1pGhn+0lkkQg5Jbjqe9aepaexDSBD5jAKp9KTmjSFKVrHnfiLS5pbdmYAHHKhc4/HpXnWq6bJDLhQUY9zyD+te4jQQwLSJvYnksxx+VYGreHFCvhT/usMgD61Cqq454V2PDLhZY3O6POO61EybgDynoR0rvfEPh9iD5UaA+q8Vw97ZzWkjblYAnkdjXVCaZ51Sm4srb23bl4NXIJWmGHYlgOCeoNZ7j5sjoelOhkKNxwfWtGjK51ugahk+TMQCPu5710cYeNw5+YKRnHceorzpZD5izKSGz+tddo+oG4s0kOS0Zwc9MdxWE49TaMr6Hv/wAA/Fk0N9JoN7KGRsy224/dPQgH3r6K0+4WSAMDuUng+lfDOk389rewzW7YlidZbds9GBztNfXnw31+LX9BttRTCPIB5qA/xY9K6sPO6szkrws+ZHa4pVpqNlQp605a6TAWiiimMelLSJS0AFFFFABRRRQAUUUtJgFOxTacOtIAApaKKQwooooAKKKKsAooopMAozRSHrUgFNpcUlMkDSYpaKLAJRTqSiwCUUHrRSAKKKKACiiigBrDJppFSU0rk0wG4oxRijFAwxRijFGKADFIRS4pCKAExTW6+1O4pjkBT9etNAZvibVotH0O51GTG5V+Qd91fKHjnxFLdPcSyNlriRgOeeeTXrH7QXiZrdo9MiPyRIWbH8THoK+bvElz/pMVurZeNNpPqx5JrzsTPmnyo9DDw5Y8zMy+maVvmOCcgD/P5VnXVxmX58GONef8KZPcAPI7tnBx+VZN1MxRFVS8spJA9KzUS3I1NOt7rV9TEFsjSSvxx2FfRHw08EwaHp6SSQq1wyjcxHOawvgr4Mh03Tk1G7i826nG7cR90e1ewW0Y2A8joMCuWtUvoj08NQUVzPcba2aqAqqK0o7dduGUEU6GLa+fT9auMoCcCsVc7LlQW6j7rMo9BS/ZJN25cZq5DH/ExGKmVWOdqhgKqNxNqxiX2mLcwHegzWRd6MpLKsWAV7Dv2rs2jc/ej2/Q1VuxxnayjHGR1rW7sY6NnFx2rK5zww4qUwBhhxn0rXkhXeT/ADqvcxgH5RWVzdWRiS2y7Tx3rLvbeMoVK5HSujmQbT+lZN8PlJ2npUXHI4bXNHikDNH8p69K818S6aoilV4gVPKkdjXst8yZYGuC8TW4kSQBeMnFdVKbPPxFNM8Sv7doGIj5XJ49KqKwIrpNes/LduuP61y8+Q5wMEdRXfB3R5M1ysuRPxt9T+tbHh64KTGHPEmcZ6bsdK5xZP4hnJq9bTYkSTJGeTjsw/xolHQmMj0GwkeW1wCd0fzD1Pr/AFr2f9nrxP8A2bqq2d1OPst2NoLHhZB0H414NpN2GRJAzFUfdn/ZNdZ4dmez1VVVtscjhkZTwrjof6VjCXLK5rOPNE+5IWLJnduGcqferCncMmuT+Hestq/h+zmkwZZI+cHo44YH3rqoyGr073VzzrW0JR0opFpaYxynFLkUylHWgB9FIDS0AFFFFJgFLSUtShBTh1ptOHWmMWiiikMKKKKACiiirAKKKKTAKQ9aWkPWpQMTFJS8UUyRKMUUYpoAooooYCGilzSVLAKKKKACiiigAooooAaV5puKdupvFMAxRijijigYYpCKXikOKAENU9Vu1s7CS6bAEalgD3OKuHoa87+N2s/2b4XFsjFXuG2nHXbjJNTUlyxbLpx5pJHgPxD1o6jr1xfOxaKMlznuR0H515RHcGaWe9kb7qtj6mt/xdfmPT3lzkTOVUH0FcYk2zR+Dy715Su9T0npoV7t90fzE4yMn681p+CbFtQ8QW7tEZBn5R7Cse+YNJFaK2CeWPue1ehfC2yZdWjZI920Y4rWT5UTTXNI+hPCVuwsoRJldqDCjsK6eCP5OnesnQYyltGpyW2gGt2POwBeD3rzHqz3IbFiIJhckDJq4iKwAyMZxntVOCNcjdnNaFuy7TnA46VpAmY/y7ZfvNnsMCgPb5+Xeo914pzTR/8APRT6AdQaGLiDO/cD6Gt7IysyO5XzkXa3zZ4Geoqtf7YyI2GGI4BNSsVbG6IE9M9DiqV/FAXLCBtwHBZ84pN6DgtShOq+Yc4Bx61BLGQ3JXB96l8lZJgcfUetRan5aR4WMZGOhrE36mZdY5x2rI1GTB4rUuhwx9e1YF5Jh8Z981nYt7GLq5CsevPWuW1CMsXGOK6XUtzlhwQKyLmLcoIHOOa2gcdTU4DXtKjljYquWz0Fea6zYvazMGBHPWvaNRjCpJuX6Y9a898SL9o3b05BwGx1rtpSszza8bnCZwcGrFqw3FSeGx+dNvITG5/SoVz5e/0b+ldW6OK9jqtCmxDsJ+6dpHsa6yCaVbVCrHzYsEfUf/WrgtImHmr8w/eqcj3FdjpUpkjVXzgKCcd8cH9DXLUVmdMHdH0v8ANe8+GWzdypkUTKPRx6fXmvcoJBJGky8A9R6e1fIfwX1p9M1WNSw3x9c9wCQR+VfWGjypNbL5bZSQBlOfUZ/r+ld2HneNjirxtI1l4FLUUTblweo4qVelamYUUUUwFXrT6YOtPoAKKKKTEFLSUtSgCnDrTacOtMYtFFFIYUUUUAFFFFWAUUUE4pMQE0hpCaKQBRRRTADSUtIaACg0maDSYgooopAFFFFABRRRQAU0t2oLYpp5NNAFFFFAwoNJmg0ABpKKKAEY9R7V89/tH6uz6tFp6dY48DB6Fuv6V9AXcixwli2MCvkf4q6t/aPii+1BATG7sYiT2+6P0Fc2MlaCR1YSN5XPHfHV8rXJtEbKQLtH1PWuftpt8EMfUZyfoKXxDOZL24f1lNZ1qxMezvn9O9ZRhoayl7xo6ZG1xfNdNkgnC8dTXuvwdsSSXwd3fjpXj3huES3SQxqWc8Y7AV9K/C7RGsNPWSYtnHCntXPiJWR14SF2egaVHsQbua1UVcbulUbbbgFeg7VejIx2/OuJI9UerYIPX2qysnJyn4VACOvA445p65bGTnAzWkYsTJ3WNhloUPsowary+WkKqIlyDjLEipPMOOQQAex5qO4bfGSvKng85/GtbaCtqRRTxqpDAbgcff6VHNIjgbZVyevPSkSRV6jdj1GM1MsMLIGKryM81GoaIqxNsRtw3MT8uBWfOWwymNsnJBrUuZFjB8sgA4zisy4d9u7J3DvUtaWKiY97IQQN2PrWFdqWLDJOe1bN9JHna4zk9zWbcL8wYDrWdhyZiXke1Qq/iaz54xs4GTjFbmoR88cetYt8dnfoKtGEkcpriFS3t2riPEEapCx2/MDXdaz+8Y9yeTXD+IVZpG5JWuumefWRweqfM2SuCO1ZxI8ll/2/6VrapGxfgEist4wiliepyARiuuL0PPktQtJjDNH/sn9TXd6ZMQADgAr/OvPHOST0Ndlo7mSGEls5UCorLQ0os7rwrdLbapbXDSYMmNx9819efCvUhqHhiHdjzYCUJ+nK/oa+K7GXy4432ggEfqa+ovgLqfm/6JvO2WPeM9mHanhpWlYiurxueyp9/cGyGP5VMDgVWgyVI/H6VZruZyC0UCigYtPHSmU8dKACiiikwClpKWpQgpw602nDrTGLRRRSGFFFFABQelFDdKsBN1ITmkopCCiiloEJRS0lABQaKDQAhooNFSwCiiigAooooAKKKKAGP1pKV+tJxTGFFHFHFACYpKdxSHFACUE4o4pDTA57x9fGx0CaRWCu4KJjruPA/LOa+QfiBebtRnji+VEJVfYLX0t8Zr3yrILuG2JC+0nGTjgj8a+S/EM6tIzbixIbJNedi5XmkehhlaLZ5nckzSyL3ZiaiMkaMI0fA6ZAzzT5f3Zf8Avkn8KZCoEwKpznj0rVaIzZ6Z8H9NWTVoFaPzTuXA/qa+oLGMRxJFwNo7V4D8AYzJq2VAwqlmOOSa+hLJckg9B6159d3lY9bCq0LlnzUgj3NgL1Y56e9ZF14oJcx6fbyTY43bflJ9jUFxb3WrX4j3bLKNvmAOC59PpXUWlra2sSqIUVQOAB0rJLU6G2zlJfEt7GrPeW00e37pIIFXtO8Z6YyeXJM6TdBuH3vpWxqb2M0ISTLgZ4rh/Emm2cjFoFEZx2H6+1bq1he8dxFq0NxEHjkXB6ZPNC3bBVV8evB4ryWFtQt2/wCPmQEf3+fyrqND1Z5V2SsdxbvSkaQlfRnaXd1tjDPgNjoKnW5X7PH0yR0rmrmcs3ztkk5Aqa8vPJiHzYI/wrLm1NHFGhPcrk44zyazpG3lm3tg8nnpWLPrUawgmQbmGRk9q43xD4zntEcQsWboEU1UIuWpEqigjs7qaJXBldcdiTxVSfVLBfladRj1NeVW11q2v6gfm2ZPQZOK7LS/BaFA19M7NjkF8VbgkYKrKWyNeS+s5shLmM/jWHqsi7jtPQVNqfhGziQmCSVGxxl81ymotf6Sp+0OZ4D6dqSijOcmtxbhwC4bnjjmuT1SPcXHHPFa0l/HO2Vbj0rPvl8xdw6ZBzWyOWTucVrFjtk+XOATnnoa52/mdvvBTj7pxXda5GqszdiPzritVtwrkgYHauimzkqxsZbH+ddT4ff/AEVGz93IrmCuciui0JgbUAngGqq7EUtzp7GUNEEznOf05r2v4F6zJb6nbLPLtRLhceoDDof0rwmxbbErdAHGfpXpPw6ulj1h4XOC6DYc/wAQHH8qxg7SRpON00fZqyY+dT8jAGri+lYHhG9XUtCtrgrjdEMg+vetuAsFw3JGfy7V6RwdSaik3UtAC04GmUq9aYD6KKKTEFGaKKkBacKbS0wHA0U0GnA5pFIKKKKACg9KKD0qxDSMUlKTmkoAKUUlLmkAUlLmkoEJmig0VIBRRRQAUUUUAFFFFABSGhjgU0tQAm7PWigYopjCiikzTAUmkzRmkpAFNdgoLHoozTiaq6hIsdq8jnAUZNFwPGPjXeKfOkaTjcIQP7pPX+lfMfiJxGHYc+/vmvoL4kO91aL5hIMk7M7D0GTzXzz4y3R259zxXl1tah6dFWpnDXi/v3Ycbju/CnQRu+1UycjjFSXkZeGO4XkAlW9RmnaQ224CjqDitm9DNLU92/Z/tljZ3VeRHtJ9Wzya9vUbYDjgkGvHfg3ut5hCcAmLJ9+a9mtxvQDrXnVX71z2cPG0LGfpEjQs5mwMtwOwpuueJLPT4d1zcLGgOM5/kO9ReIW+ywtIOBjOOv8AKvK9ZsPEl9f/AG2FEUE4jkkBIjB9FPf3pQs9DTVJux348bWK8NCUJ+6ZnVA3pjPNZGpeOVhuAX00vHIMq8MquAPcV5t418NjTbjTvtLS3fm7nlZpivmMDnaD24zXLWxmvNTvri0trnT7cz/6LE8u5o16BSeh/Ku/6uuW55rxjU+Vo+gNN1zTdbiysPGPukAMKlgijWYNGowT09K81s7S8sNRSAytHKFUiZM7WHoa7zRYbw3Mf2xWYN0Zfusa5J6aHo003qdlHZrIqszDp1HWszxFGUgkZXPHr9K6vR1Q2wBIB6Yrm/GzJHZz44IB/GsVubS2PIdX1KV5VhjDFgcLg1c03we97ELjU7zylb5iqjOBWJpiS3XiGFQRgzAHPpXS+LrqeUi3Pm29mPvRxj95Mfb0FdF7WSOOzlqy3pn/AAiulXPlWt28sy8N5WXI/IGtY+J9DiyPtiI46CQ7cH3zXHazpOuDwXc6rHv0u1iAWKGHiQgkfO59K8u8VQxXWviLT7W9gt1tkEzSz7/MlA+ZgQMYJ6CuiOH5lds454v2cuVI96udbs7xiIp0kAHVTkVymuXcU8ci7lKrwfrXlekWOuJbm80+aYRoSMlsDj0z1rodLvrjU7ExzAi4HDAcZqJQ5DT2rqLYjPlq7heD3NWRuFsC2DkU+y0rzJcytuf/AJ5rzj61LqkflIIlXGBildGVmczq3zpzyMYrldXiOMHkdvpXWamMJWDeKJrNscvHnI9q2gY1EctIMH09q1tDbEBPHBHH41nXK/M3tV/RP9Q3rmtZ6xMIaSOjs9rwsG9sfXJrsdBdobq1mRhkk8k9xyK460X/AEct/tiuos3ZdJSVQN0bq3Sua+p0NaH1x8J79G0kw4ZQQsgXPZu4/GvQI2PmvkDGFxivFPgpqgnhtlDlyHMJcj+ErlR+Y/Wvabf5oQ/c16VOV4o82atJlg9TS03NKG5rSwhaUdaSloAfRSA5paTAKKKKkQZpaSlpoBRSrSClWhjQtFFFIYHpTSadSEcVYhtFFFABRRRQAUUUp6UmAh6UlFFILBRRRSsFgoooosFgpDwKWmMMetNCAtmkooJoGITSik60ZpgBNJS0UAJRS0UgEODWN4of/iVyoGAJHJrYc1zni4tJpd0V9dv0AoezHHdHi3xCcouoFFDxxhkVh/exz+pFfPvjcn5I/wC65B/KvoH4hlY9AvYlUh2mJ69i3X8lr5/8ZJuYupyUUg+54ry6nxo9Wn/DZw7M0aIT90n5vcVe0G3H9rQRyEKHmAI9s1Rul/cRn/pn+uauRyFTa3ifwuof/eHf8q1exlG3MfQXg2P7L4hgIGEeAqPzr1rTmEkQNebaesavpl1HjmNAfxr0LRG+XGeK8ybue8o8rsTahY29wV8xWbB4+YintYW8kQyhIUYJB+6KtuuTz09fSmRW7qHe2eSJv7xG4N+FTF2Y2mcpqvhNrmXylhjvLdPmWGZD19Qe1YqeBIbe4846PaQybtwcuXCn2Br0KSz1xlJTUI1DdzGcj8qrTaBNcFf7Q1a4mVeqRrsFdDxDtYx9hHmuzkfslvZz7pmEzsNrKmBkfSuk02H/AEVVS3MKH7qnt7itew0PT7MCSO3Vs925NWbkKWAC8fyrF3e51K2yIbD92pDD5vWuJ+I935dpIueSDiu3k/dDjmvNPiVIWA7+oApxWopr3Wzk/h9YFtV+1TLvbcRGvofWu/lsrGeNvOt2W6DY8wHmuR8HuLeZJs8A5/E16dp9vFfWwfblkx+NXJe9cwp6K6OeuLeeTTbizWVLiBkIkjmbBcemK43VPCltGwNvoGRtACmc7PfivVLnRoph8r7T3VhWVdaPeK2LO4SPHQEnHvWiryirGdShGbvY87ufDsjQRNOEYKdqxxjCrS6N4V01bUvdL87E5x1Fdpc6HfsU826hjRfQFic1XbT0tUMaOdvcs2SaiVRsFRscw+nWNojLBv2jqCR/hXI6zsRnxkD3rtb/AGpNIBjkda4TxK20nFXT3OeqrI5TVZOoArnmm8u5fnhhita+k+c81zt22Lgt2HJrqhucVTYo3JUTMuDgmrmj/Kjfh/OqFz97NaWj8hjjooJ/A1rLYwj8R1GnR77aaMDPzqw/Kuh0vLaVcoy9Ygwx7H/9dUNCtt1sX2n7mWHrz/hW1oEJivY4W+4/mRH6/wCc1ys6T0P4Kar9hlILOAXinTnrtPP9a+pbJlZCV+6xyv0PSvibwVqDWN0EBP8Ao0u056Bc19h+DLxbzRbaXdu+RAT68V24aV00cNeOqZvHqaQUUV1mA4HmlpoPNOpWAcvenUwHFOB4oAWikpaTQgpaSjNKwDhS5popc0AOFFNzRRYdx1DdKKKoBlFPwKMCgBlFPwKMCgBlKelB60UgG0UppKQwooooAKKKKLhcKRulB6U0k0WJEpDS0UDEzRmg0CgBKKWkoAKKKKAEb3rnPFLf8Sh8Aksx4Hcmujf7p+lc94m+XTNnA3sV987SaHsxx3R4l8QowmhhWbMskqb/AG4Y4/WvAvF+ds7DkBjmvfvHzQmytVYsWM/zZ7gKea8C8Sn5pV3AhwcmvKm/3h6tP4DirxD5a+nlkj3FSaaytZyI+MbFcZ6Ag/4VNcqpgw3BiGxh+GRUdlDutyGGNyY/Ctb6GXU95+HU02oeD7GaViZYBjPqAf8ACvVNFf5fbNeRfBuVl0HUbFhkiPzl/LkV6noEm5BjuoP4VwTWrPZpyuos6aE5b2rRtT/CvGay4GyBg4FWIc+YrFjgGs1a52KN0bjW6MuGTA9R1NQvbwqvzKfqTUltdKwCBuR61NI0SIZWK49M11KMWjk96LMmUCOPJbjbkY7nNRylXOVYMNo6dqyfFOtw20LbcAAYUZp2jySSWwkZcbl78DNYvc62moqRakjEgY7sYFcB43tDJG46k16NbWdy0BmEY2+5rifFT/f3D1yRTUXczm1ytXPMdPvPstw1s3XPFey+DWaSyTPBwGrwjV4ZpdTLwH5uTjvXrHwo1lZLP7LOcSjhgeo9K1aOei7+6egXEe7LYxn9KzLhRGwRnYnBOSa2Xmi2AnkNxgetYupTLsfHDLwDWU42OqmrmVqEyop9B6VzOpXGS2OB61s6hIBEW7muV1efCHDVEdR1bJGXqtwqo4715/4mnz3ro9YvARtz0zXFa5Mzk+ldUFZHk1pXMC8bJJrDvwd20DOetbcw3Z9KzJ+JjW0Gcc1czZ4j5YJ4rW8NR7pWjHUxtx7daoSH94UbkNxW54Wh2akiuOGQitJP3TJL3juPDkblfLOOQQPyH+NXdO2m63AYKXaM3tnIP86h8Njy72Buo8zBH4CrtxH5M+o7MHDBlOPQiuZ7HVYzIS9v4guYm4jnjZfTDZyp/OvqL9n/AFcX3hpLeSXMsK+Wy9wR0r5b8WtJb6gzxkgHBJH1yK9m/Z28Qxx6v9kLRlLxFfdnnd3row8rSRyV43TPpBTmlpqY25H4U6vRRxAKcp5ptKKAHUoNNU0tFgF3GnDpTKXJoYD6KKKm4AKWkFLSEFFFFAD6KKKodgooooCwUUUUBYaetJTj1ptIAPSkpT0pKGNBRRRSAKKKKQhCeKZRRVXAKKKKQBRRSE0AFJS0UAJRS0UANf7p+lc94nAa3twTy0pz+CtXRNyMVh6+B9ntycDZM5J/4A3FJ7Mcd0eG+OIkWK1VMlgrk59g3/1q8E19d0s6beRGSB/wIV774ub7RZWzt8rb5V3AcfcPFeCeImaO82gDcw2H3HX+leVP4z1YfAcnI3mLLIRzwH/KrNnFteOPHcD9P/r1TiDebIgwQxxxWvpqiS62/eLOcEdF5H+FaN+6Qtz1j4RGOPUjbMv+uif8a9L0MCPavouK8h8E6rDo/iawuL1A8XlshycAFhgH8DXr2lyRyyFo2Vl5wR0rhk7nqUNkbdpKzKewXpVuOXanJrOSTZxnqBStcfKRmsz0qZpm4KKSG47Vn6lqrRwvubCjoM1nXt6I4yS/PrXIa3qU9w/2eM7i3GAe9XrYJcqLNrNJrHiMK2XtrbDP7t710Wt+LNF05kt7i+jti5ABPQfWpfBmkLYaYi7Qzv8ANIe5PpWT4k8F6XfX32y4jaSEggx9RVpGbvI2JfE72ttse6Uoy5Ug8MPUV5t40164kLusyxwDJZicVf17S4dH01LWGVpIIj8oY8qD2rzP4n3H9oLFYWbBLYDMmOrHFbwjd6nJXnaLstSKw8S2Mmp+VBcCWQnqOlbuj+IpLTxNbCNyonBV8eoPBrzLQdKltbtXWMyMOgFejeE/C91canHfXxAII2ovYVVRJHNh5Tuj3zTtSE1tEd53AZpt5cB2Gfu1kWm6C3RVIxSzXDL94jHeuNu56sZIrarLhT82AK47XJ8IW3cY4rc1e4V8qGOK4/X7hWjK56VpCJhXnoc5q0+5gc9+a5rUzljjpW3c5dvu96ydSj+U8c5rdHlT3Mhx1rLnTczMD0rXmGAT7Vzwvk86RDnIJrSCbMpNLcjuNq3KK2Rkiuj0fPmxjuG+Vh3zXITT+deo3O0MAK7DRh+7CKMFWBBrSeiMYO8nY7nR7gRNFIVH3kJ/3uhFaNyc6ncIUOHDDntnmsO3ISOIkEhmBP1rcmfzNQkBKklAS3vjFcnMdiWhT12H7UWiZQZHg3Ic45B5/MVZ+FeoSWF7C8fMltOCAPvbScEVS16RkurKRTzsCj65zVbR7lbTxVvViqT5cgcbX9PpmtYvRNHNP4mj7m0K+S+0uG6RtwdM1oV578F9QafwvbQyNv2qQDnn/OK9CNetB3SPOas2FFFFUIcvelptKvSkAtFFFICSiiik0AUopKKQhaKTNFAElFFFUUFFFFABRRTT1oC4tNoopCA9KSiigYUUUUgCmEnNOxTSOaBWEooopgFFFFIApD1paQ9aAEooooAKKKKAEY8isvVI1kEcZyCXbGP901q9xkVQ1HiWBh/DJn9DQ9hrc8N8Vx7tNgG3Cm9lXPccgGvAfHKJHqpeMfIJj17YNfRetxSStNHIQBFqLtgjorY/wrwT4i2jR3c6FdpVzgD615dXdM9KltY4DYq3E8mOilh+danhRNzLvHILVUeNjhcAM37sn9a1/Ckfk337zlA7A478VM5e4y4L3ka93Y3GpXtrpsDqks7KqknAHPBJr27wp4ev/Crz6DqciyXFuwYssm/hgD1r581vU5bK/S4jbBBOBjOBXpHwC1iXUP7Tinmmml3I5kmcsxyPeufl/d3O2lJe0setyJkZ9KoXckkaHaMitXcpjGF9jUF5b7oDt4JFYpnpp2OF8QaiwPkxn5m7+lO8K6Y9zeCaQZjTnLfxGpNT0eQ6taluEaZdx9q2tJnhSRo0faynDK3H5VaZjNu+p00DeXEMLjjH4U7IJAXk981SN1twrOoHvjFNt7mBGGbuM884bmrsy1dlfXNMjuo2jYDH0rhNW8GWm1pXhAY8LgV6Y58yXiVfKx1yKxvENxAqhEkjY59QKq7RnOmnueZweHbe0feqZPfA71uWMZt484watXUqLuYlST0wawtQ1UooRCcn07UO8jB2idPFfKsQDPggdKgkvkc/eyK5CPVlaQKz/MeuWxV2zm+2XipZBmClVLAfK3tUygkONS+xf1VmaJmHAxXJzQvdF9oPynn6V6XquitFbqH5PQiuZnto7dpIx3GPxpwkFRM4uW1O04GQQcH6VhasmF98V3H2fbYM3TDPiuH1xgGYVsnc46isYN82yBj6A1geGLaxu9Uc3xfyyrbQvUt2/CtTW5dlhI3tiuStrqe3ffDIyN7HFdFOLcWcVSajNXLOpxQ2+oMsLZRTXaaCFfYB/GikH3BrgmkaWUu+WZjz9a7jwo5a3gYAkocHHXFOtpBE0XebOxkX9zAw5AlGfcGrtyVW4UJnDdT+NZ8Mga1RVDYD9T1FT3MjEqehJA+lcF9T0FsHidV8u2ycbU/qap6hJDLFa3kcar5BCtjqcdM1L4tkUQxjnJTP60lnaSf2VqUe1GUKjDJ7nDKR/KumkvdOSo/ePoD9n/VWMbQMP3aOrod38J4Ne8JytfI/wOv5v7RQZYNt2lc8ZHavrDT5xcWUE6ch0Br0MPK8LHBWVpXLNFFFdBmFOXpTacvSkAtFFFFgFBOafUdLk0WAfSUi9aWkIUUUDpRTESUUUUiwooooBhTW606mt1oEJSUtJSYIKKKKQwooooAKKKKAEemU8009KLgJSGlopiEFL+FFIetABSUtFIBKKWm/xUAL3FVL5fmjbtv/AKVaaq15jZuP8JDfr/8AXpgeR+ILdo9QuklBKecrH1IJIrxn4r6W1tq9zGwIOc89v/rV9AeK4Et9TjlZTJul2kE8DofxrzX416fuurfUEQuk8RRmI9K82vG0fQ9CjK8j5+WNftmxs43Bv6VoaaqQzMFyBv3c9eabf2bx3TZGGjAb6irkscaXHmEgKUD1yyd4HXFe8c14sdftpRSTjj611/wA1BbXxbLas20XNqdv1WvP9clZ9Qf5snJq74J1Q6P4rsL4/dSQK30PBrZQ/d2M1O1S59fQSBox3HapWbOD2FY+m3atDndkEALWmkg5HWvPZ7sJXRHq9qslmzL98fMD3yKytMsLPVLQtdQ7mBYH5trA+ua155lKeUPvEZ/CqujR+VPKo5BOam9mU4pnDeKvDuoaUzXFrfXM8DNnY8hJX2965V9SvIEfzrC53f3gD/OvcdUso7u2KFckjoa8/wBU0uSwm3bW2E4I64rupVL6GsWmrXscVL4knjtXVrq6gTgkOxB+grKbxA+8IPtUzd/mJwa9Cv5NNuo3E1nERtG0MBkY/rWVdz2EcQFrHGv7rceOc102I9nfqcHc6trE5xHDeD0BBqgy6/c3i26zvAW7F8t+nSuov5p7qU+SRGgHzSdh9B3qtablkW105WaZj88jdcf0qW7I4q8YJ73Njwt4TsLYrc61eS6jPniIudgPvjrXoXgu3XUNcRmhSC0tcuFVRgkdK4+NI7Gy2sxZx1Y9Sa9G8AD7PpHnMoUyjkEVw1m2FFIt+IpFH45zXnmoyb7x0966vxLd5lcA1x27dM7Hv1pQHVaKmsssNiR0+UmvMdYnEkxruPGF95aGMNxjivN7qTLljzXTFHBVZh+J5sQJCP4jXOkVqeIH3zrz0rNxxXdSVoo8yq7yY6LGSx7dK67wdM6xSKGI4ODnvXI9tvpXSeFZNki7ujcfkf8A69TW1gVR0kegWUnmRevyZI9M0+4fDBR0wpxVeD91FMDwSQPwA/8Ar1ZkVmVJOByM+1eZ1R6V9Cr4vlH2gR7TtESj9Aam8Lzi4EaXLbmEf2WVQOTj7p/lVHxbMP7RPORll/QU7wrJ5d86udpASRT6k8V2UtEjjqO8juvhtOdP8ZSRSHywpDrsGMjCkcfTNfXHheTOkJGQBsJUD2zXxhpF39j8bxsgz5ioh5zyVxxX2P4NYNpaYJO7Dc/QV24Z7o5K62N2ikHWlrqMAooooAeOlFMooAfRRRQAq9adTKctJiHA8dKKBRQIkooopFhSNQ3Sm0hXCikNFFxBRRRSuO4UUUUXC4UUUUXC4UUUUDCiiiiwDH6ikpzdKbTEFIetLRQA3mjml5pOaQBzRRzRzQAvaoLlPMjdR12nFTc0yQZPvimBxPi63E9nIy/6wxBl9Ay//qrkPHluup+D1uDH9xQ4x9f/AK9ekXMKu/ltzw6N7d65JLPz9H1PSc73iZggbphuRXNWjdNdzopS1TPmTWrNku0kxjemw57YP/16y9WzArPJjCxfyOMV3viizUSSL5Y/d8/jXmHjm+X7OY1K5Ltn6ZrzIa6Hpy01OPlcvdu351DI7KGPP4U/G3GepGTUUv8AqiO+6uxI5Gz6O+EWvf2x4UtHklDTwDyJvqvQ/lXoMdwdo4r5X+F/iY+HdfCyuRZXRCS/7JPRq+l9Mu0uIAdwbI4I9K4MTDldz1cHV5o2NFn3EN3q/pS9TWaUIHy9a2NKYKqoetch6CehcI3jKjK9D9ax9XsWkVtqhh3U10ESqpPvzUMsO7K1siWrnk+taHdTTHyUMQ9+lYkugairn5oyvt1r2ifTIGUh5Mn19KzLrR4P+en4+taqrIlwk1ozyK40i+ACRQ4z9527fStDTNFWxiMixlnPUnvXfy6ZCp3Kd3tWbqtuI7dmZcYHAFHO2c8qWt2clHb/AGq/iSTkA7mA9q7yymaGzSL7qIuPxrmdNT7PH5nljdIfnb0FW5b4Y2lunWpnqVB8pHqreZIzMfpXP30y28T7mAzzmtG+ugxLZ+UDniuK8U6miIyq1XCJjVkcz4q1DzpWw2a5iaTd8uak1G8aaVmz9KpglvmPeulI4JSuzG1v/WR1TB+Qeuau65/r0HtVJVz8tdkPhRxT+Jip0rc0RsTxKvUcfnWNCpJx710fhu2Al3svGM5PWoqP3Sqa1O2TLQkY5kfj8auFNsYEZ/5aAL/n8KggXEccgxuxmnalKYLRDkli2QP0/rXl7s9Loc/4ilzfqrN0Us34nH9Kl0R5JM7hn/Rsjj+6axdQuDNqN02chFEY/D/9dbXhKWMzv5jFdls4z713xVkcUndnRaC88vi7SGt48vJcxovuS2P619p+CkWLSLeNTnbCg5+n/wBavjT4bQSXnj7RLct8sU7Tkr/CqKWJ/SvtHwlDJFpcQmOXESKT64FdOG6s5sRukbQ60tIOtLXWYBRRRQAUUUUAFKvWkpV60AOpy02nLSYC80Uc0UhEtI3SlPSmUDuFFFFIBDRQaKVhBRRRQ0AUUUUh2CiiinYAooooGFI/WlopgMpKc3Sm0CCikOaTmgAaijmjmkAc0c0c0UAHNNk6A+9KxprdKYGfcxhbncOpHP4H/CuVu42s/EbdViuf3Z9zj5f61190w8vr8yncMdx3rA8XxSPax3UfDKcn6VE1oaU9zwv4n26aVq16zNsWTDLXz74lna91OaTA8pCQMV7H+0L4kt5b6Gxt8PeMmG2nOK8NvSI4/JVsn+M+pryYxtJnqSleKRQuSdpI61C7fu1+pqZ8PGVGAcVAPmOD2FdSOZka4diO45FewfB3xg2yHRr6XE6r+4Zv41/u/WvIEXa7/wC6anaaWFobiFzHKmHVh1BzSqQU1YqlUdOXMj7CtrwPEpGM47Vdsbplk5ryH4Y+MDrWkq0j7LqH5Zl/9mH1r0CyvfMTB4PavMlScZHt066nHmR3tvOxAyce9STM7LhcY9a53TLwSRgeZlk4NaRu1jTZ0HfNWkdUGmi63CJu49j1qjfKkinHIFU7u9UbCJCeDxVePUSLchhgk8VbWpZHcStFhaxtavBIhXuB+tXLy68tHkkYd9vNcTrGqKJCQ3emo3MK0kkSX2pC3gVWPPLGsKPWN8owcjriuf17Vned1Vuny1kWt5IshbqKvlR5rqanaaxqqxWxXcOmSfU15prupyXMrBT8oNXNWv5LqQqG2oBg1jzW8aIX8zn3q4RsYVJtlBm3yAdqmHUUZhzliMDjIp05WK2MmQc9K1ZgnYxNXbddjHYVWRgM/SiR98rSE4pI4yenOa6ErI5W7ssQqOPTqT610vhyN5sf3pGC/QAVz8cDEDLBdxwozyf/AK1d14UsNsaOoycEAjoOK568rROijFuRuWseGGeVTC59TWZ4jvVSJpGOBGCR7VqXbm1iY+21T/WuD8UX3mFLVG3FyC3sK5KEXOVzqrS5Y2KtixaAyd2Yk/U10fh90jgmbZgPiPHTgnn+tc7bfLCOwyW/pXQWYxaxRx8HqM/TrXZJ2OOOp6n+z9p/n+K9Q1RlyljZiNGPeSXgCvr7TY/Ls4/8+39K8F/Z68MtaeGrSeUN9o1OUXkg9Il4jH8zX0AqqETb0AFdlGNoHJVlzSZKOtLTaUVuQLRRRQAUUUUAFKvWkpV60AOooooAKKKKALFDdKKD0qQGUUtBpAJSHrS0h60bCCiiipbAKKKKaGgoooouOwUUUUAFIelD0ymAUUUUxCGkpTRSASiiikAfjSHp1pBz0oPFMBCcU2RvXNOJBHriq884jjLswjQfeZjwBQ2gQ2bbtJK89AAK8s+L/jy28N2MmjWcRvNYu1K2sCHPXufpUfxJ+JwtZf7C8KwPqOszkxqf4E/LvXB6D8OdQ1G+mvL7UpLjVLpc3d4MbbZe6KT3x3rlq1bvliddKjZc0jx/WLa4DXM98RNqDN/pMu7IjP8AcX+prjLxg821I8KM4PsO9evfFXw3p+gNFFZbzbFMrK5+aQg4Jx7+teV3KJsOzAL5A+nGa4Yq0tTrk01oY2C27A4AqMoVHPWrhXLsF6e3pULH5S23Peui5jYr4xK+egH9aJR+5GT/AAjFNlb74HUjJpZR+6bPYDFWSWPB+uTaFr9veox8onZMvZlzX0rplws0Mc0LcOoK/QjivlSVeK+gfh1qMl34R0663ZbyhG/1XiscRG6TN8JNptHdpNNHiSE4kHUdmpzeI0bKTMY2Xgg1nPcM0QI6isy+urWYbLhOR0K9a5EempNbM3X1DcQyMXXHUGh9Yhhh+bAPua424Zo1P2e6ZV9DWbdPdsCWlznvVpq5TrSN7Wteeb5VPHtXL6lfMylR+femvHIy/NJkegqrIgA45+tPmMZSctzKuV3liOpqBwsce7PPetR4faqMsYeXay4H04ppmLiYN00e8sJOvrxVd2EoIWTp2PStjUbS3ZCqqxPcqvArnbizG/Ecj9f7tbRaZzzTRDMjRsWX5T+hqrJIzx7dxHtmrhtcL88zflUTQ/8APNWZh74rZNHM7mekOTyw/GrMFtk8yKvpzU5tJHZRujXPYtW5onhWa8ZJBuaL+N0XgfiaJVElqEabexS0Cxmub9YYBkkjcUGT+JPSvRo4YrG0SPfjA59T7UyxtrHR7TEHlL/fORn8TXO+ItbDFhEwVB/EepHt6CuGcnVdkdcUqauxPEmrDayo25egUH7x9vYVxURa4vGkbJJPBp91dSXDtKxIz8qD0Hc1Z0uILGZGGO4rrhBU4nLObmy7bRhnC7cqBz9BXc/C/wANv4q8TQaad4iDiS5OMbIh1598Yrk9MhDhgoZrmbiNFjLH/wCtX0j8Hrrwl4a0j5dUM19Oqm9kaF/mOPuLx2P54q6cOaRE5cque2+DtNjh33KwCKJUWG3QDgIorfmuooVHmlR+OM1wl18TNGsrDfCbqSNFwJjAVUnv1Arl9M8Zan4s1eJ0i+z6OrEiQOC1yQeo9R64rtclscqg3qew2Vx57tJ1B6VcX9KztGRRaowy5x1xwBWkOlMTCiiiqAKKKKACiiigBV606mr1p2aACiiigCxQelFNNRcA/Gg0lANIApDSt1pKGDCiiikIKKKKaGFFFFJhcKKKKYyOiiiqEFBpDSUgFopKKQXCg9OtFMKt2NNICPzMMSCob36EU2SYDlsD1Iaqeq3H2IDziuG6MTgZ9K43xF4s0PT0ze3jSyj7ltbr5kpP+6P61MpJDUbnVX2sIisYiXVfvHgKPqTXlHjDxbqWt3kmj6K/ny52ExZKID1JNSXkPifxYRLeSnw3pLD5ULb7mZfoOFzViDw+NGtzZ6CslrE3/LzIMl277ielctSU56dDrpRhDV7jPBXgyw0qJjuX7VL/AMfFw/XP936+3T1ro9cl0XStJk+1NGlrAhkMZfGT/ec9/pXl3j7VvHmikLb6jBJHnk7Fyv09a8U8Q6r4h1u5Ztb1C7ZUzwflXb64qVOMFZLUtwlUfM3oanxO8T/8JRrkl7EzC3A2RpjC4HQAVwjuZndVwSBsHop7066u/N/c2sbKgPccn3pVheGJYcgSMMt7ZrHzNEr6FJ0CxMy9Cdq+9V5QBG8h4A6Crl2N7xwx8bflH1qvquFVYlGMdaqI3oZuN24+3NSMNyBfWowcsyj0p7NgsPRcfjWpiioy9fyr1/4B3fnaLeaexyYJhIufRuv6ivJ4lzbnf2ru/gVefZ/FMtmW+W5hYD6g5/lmpqq8GXQdqiPcUtFZenFV7vQ47g7h8tbFovyAirkTZGGArzrnrJHC3nhiRATDIT9ayJ9Iu0JVulepTQLszwD6VQnsN452jPtRcbjoeWzWNwpORVVrSbP3c/hXo+oabGFPAPviss6YSfuc0cxHKcS9o2Oc5pV0SSXpuz7V6BYeH2kcEqCD146Vu22hQ24G6IMx9RRzjVJs8V1iw/s9A9woYHPRc1yl1rFvCrKtuMn+JgQK+hdc0OOWIq8aOW9R0FeLfELw7FZX5WHAITcw+p4ralNN6mFem0ro5zT7hL65SPyUUN1eNf8AGunh0LSV+a4xJkD7zBSD+FcJFd3lnIrrGCqnoOM11Ol63NqEbD7LGsiDO3rgepraona8Tjg1e0jcXT9HgTetvapjnJG8/SotQ1pUi8uJGIAwBjao/AVzt7qN552xnT5eu3iqUl15m8rISF5Pp/8AXrJU29zV1Eti7quqSMp3Nt29QowB7VzN3NJcSkMcDrgelT3jSTqNinOfmBqNYkRcSufcCumEVE5pyciO2i8yQZ+4O/oK07PZJcLENoUH5VP8RHaq9sUui0MQO0YOAKitkkXX4mkzFGkg3FuNo71olzGblY9O03wf4guNDXVLXQ7y5hlzsubH5yD/AHWHtW9ounfFbybe1sbHVruGM4UOrw4HvjFdd8Ffi14WgsrPRLq3n0+aAlI7mF+JMk8sPXmvoPRJ7HUYVktb6O7GOobDA+6nmto0V3MnVfY+d9F+F3xM1q9abWVj06AhgVa7LYBHb73517b4G8AW+gW0SMYJnTA3ohz743dBXaQqyjltw90qymMDAxg4rWNNIiVVsdAgjiCKoAH508UmRRV2IHUUgpaYBRRRQAUUUUAFFFFADl6UUL0ooAnopKKzEBptONJSASlooouAUUUUAFFFFO4BRRRSAKKKaW56U0O42g9KKD0pgNooopAFFFFABSUtN71SAgvbW3vITFdRI6Hs3OPpWVa+HdHsyZLTToIpTyZNuXP1J61tOQRTW+5SaGmzlvENqqaPLd22JJB824nPSuIPjKSOJLe+tkmj5EkTDhl9vetjU9bm8N6zfWGoRSHTJD50csaljBnrx3Un06V5j4wSDE15FKJ7QnfG8J3BQfQ+n8q4cTUlH4GdmHpxl8RP4vbSL6GSO2kkSNhmPzBnb7Hnj6g14/4jsZvOcefG0S9Njda3LjVYmcqsbPtHTdyB9KwdR1KAPtjhMkp6D0NcLqSkzujTjFbnPmNYD5jDLj7gPc+tUblxGpYnLnv7mtDUJY4CZLpg0zdEH8P1rHAa6kMkgZYx0HrWkbvciQQYjVrlhgD7ue5rHvJsysx5Jq/q90pIjj+4vQVkqpb5Cc+9dMF1Zzzl0Q63+6ZT06UKuUJIPJOKViqKwxnavFCZbB7bAaokVkItn9c4Na/w3uzaeNNKm/hNwEYezDFUrqLbYznv8rCqmkzeRqllID92dGyPrQ9YgtJI+xNPiZo+oI71ditcnpVPw5Ks1lG47oCa3I0weBzXk7aHurVFT7Of4l4pj24wx61sBPkzgVWkVuc4AouVY5+4td5IPApLewG/cVz6VtmFQ33etWLWBmcYAAzUspIgtLPy0DOoz2XFSyQ8ksRwMYrYS23dWqG7hhjG7qwHAoKTRz91bryzLzjivEviXG02rXZjU/PIi8dMDv8Azr3O63OWbpgcCuF1vw//AGhM0wUgnavT+ICnGXKzKpDmR5JZeF5Jrd0aOMdwxGTXZReDbXRPg5qWuvFm6u2QJIf4U34GPyq34nddG8PSO9u8F+x8mEY4Yng/pzXffGmzXTPgRa2ayMAotYzwOTjJ/WvQw0XOzex5WLlGGkdz5+8O+FNR8Q2N3e2SxtFbsEcMfmJIzXK3IWG8e1VIzKWMZGDnOa+j/wBmrTVuPCuqSHndehecdkry7wPodpqHxhW2m5Rr6cHIBH8VdHsld2OT2r0PNL4zWZCvDt3g9R6Vu2fgvVbzw7LrIiIhEBlBPoK9N/aL8M2Wj3+ipbwKm6GQnpyM16QmnwWv7PZn8tVJ0cnOO54/rTUdI+ZDlqzxL4A+Dl1vV7wXcbGKJELZHABPT9KwPiNEIPiTqkVlGixW9wcgjK4HQY/Cvcv2b7WKx8Ha5r1wf3ZnxgnHyxr/APXNaFh4C+GUOmvqHi7UrQ6tqLtc3G7UAhUschQAewxWiaUnoS1eK1PDrTxXYSQ+VrHhbTLoAALLbgwSKfUFa73wb8VtH0xUtbqz1FY0x5cvm73T2JGCRW3qXgT4LKxkj8X/AGdf7iX6v/7KTUemfDv4P6rIbXTPF08tweFDXKjn2DKM1s2uxFj1Lwx8TFvLdLjS76212BFJeBnCXIHoM9/rXdeDvG3h7xSkiabebbyE7Z7OdfLuIW7gof5jivlPXPhd4y8Ka/DqXhVri/jRsxz2+N6kfwso61J4ju/E10y6tq3hjVNH1q2XMWp2MLJkjn94v9QfwpxauS1c+zO9KvrXy18Pv2i9VshHZeK7NdRjXCfaoRsmA9WHQ/zr6G8H+MfD3iyyF5oeoxXS4+ZM4kT2ZeorSzIudDkUoIxUYxkc4+vFPBFTcY6im06mAUUUUAFFFFABRRRQBYoopCazEBooopAFFFFABRRRQAUUUUAFFFFACE0w9aVutJTAKSlpB1pjDFJSmkoAKKKQ9aEAZHvSGiiqSAYVOKTGaeelNBwaGgMbxTo1jrlg1re8Nz5Uy/K8Z9Qa+XviJo2t+FNTnheaQCQn97ENolHqR9wmvrmRQw+7msbXfD+l6vbfZdTtI7iInO1hxXPWw6qK6eptSruD8j4UvbpVeQzTXjA9BtC/mRVIag4jEdrEYy3G88mvffiZ8EZllefwtcKdxLG0nH6Kwr5/8WaN4k8OXBh1bSJbT0LHg/jXG6Eo7naq0XsRNFboTJcOJJD1AOazdRv2IMUK8eoHSs6S/ZsiRuPRRURuC6gRoc+pqowtuS6nYHXPU5xyTTWOxelPjjbIJyzDkCiSPZ87846CqIIJA3K9zyauwW+D83Ro+KpdZTuPQZJrXgGIoXP3sYNU9gQrp/o4VWyjRHOfUVjQ/LeRhOodf51pRLNIfJXd8p6Y7Vc0TTkur4blyRIoOPaoclFF8rkz6V8C3THTLbnOUWu6hHmDcpwcV5r4MkMdrGvI28fSvRLRy0YboQK8yW57NP4S2wKr90jPFRSBSfukkdqtiddgUgZp8RjBJZOc9aTsa6oy4o5pJP3SMNpGcj1raghERHAzQZdqfu8d+3enxZZeSA31qNA1YSyEcKPxrMvJNzZ3c+lX5844/Os9k3NtCj86Vy4laOFpWOeM1ejs4Vi8pkBDcmpLK328epq7b+VJq8NlnMjIZCB2RSBk+2SKqCctEZ1ZqC5meCfHV5JPGmkaUwYJFHG+3OMl2GCfw/nXpH7Tm2H4VwQhet3CM+wBrzb4tP8AbPjuLcgbEurWHj/gFeh/tYSbPAmnwk4DX4/IISK96FNQ5Yo+ZnUc3KRD+y9CE+HtzJtwXv3P1wory34Lwrc/GyFuT/pFy5yOOAxr179m9QnwmMnTNxcNnPoBXlv7OUIm+LkbtkkQXDjnuVP+NV/MyexsftXCM+INFiC/OLN2J9i+K6/4gN/Zf7OcUAJV5LK2hGPVivFcb+1Kxbx9p0SgnFmo9uXNdJ+0fJ9n+HGhWMZKqZYiU7ECKhLSIN7nA32qf2P+z9pulQ7luNbu5Cxz1iU5f6dAPxry+ZixLEBm4wepP1r1DRND0zxD4d0y+8Q+IrbSND0i18gJnfNLI7Fn2D6YFXY/G3w58MsYfCvg1dTYH/j+1NsluOy9q0iS0eRC1mOcROxJHCoaR7e5VtzW04A6HyzxXrbfG/XdxFl4d8P2SrwALYMf1qofjb4w3Yms9EkQ/wDLP7Eu01XvdidO5xej+N/GWi2q2un+INQtYgMBC24D6BulbelfF/x5Zyp5mrG8iA+aKeJSGH1AFab/ABbvLmRTdeEfDFzt5wbTGfbipT41+HetbY/EHgFbLPHnadORtH0NFvIL67gvjfwB4jyvifwqdMuJc773T+x9SP8A9dXdH8F6lY3sWv8Awv8AE0eo+Ud2wOFlA9GXoax5PBfgvXizeFfGltbSMTttNTUxNn039KytS8E+OvB8w1CC1u0jC5+12EhePH1X+tFrbAz6N+H/AMYo5bpdB8aWkmiaqoxmQYSQ+vNet2dzDdwLPbypLG3RlOQa+GofiXqF/Aun+LtOg162XhZH+S4j9w4/rXdfDv4kroFwBpusy3Ng5+e1vRtmiH16P+GKrch6H1mGGBS5Fcj4T8d6Hr8cQjuo4J3Awjt1Psa6vPJBzkdfakA8EZp1RgjPv2p2aLjHUUgpaYBRRRQBYpKWkrNiCiiikAUUUUAFFFFABRRRQAUhOKRjimnnrTAU8mkxRik4oGLim4peKQA0AGKKMUGmgDimnrS0h61VgCiimluD1pgGc8U3v/Wjj1yPWvNPjR8VbDwHbC0t4/tWsSpvhiIOxB/ec+ntzQhHpfOMgE/59azde1vS9DszfatqEFlbr1eRhz7Ad/wr5M0vxV8WviJqBktptQu7ZHP7mAeVCPTJHGK7iz+DPibXpo7jxn4jKKo4t4SZSme2TwP1obitws2TfEn47aTNbzaf4bs5p5M4F4TtUe4HWvDPFHiTUfEDf8Ta6nugPuhjwPpX0jbfBDwFblVuDe3JH9+5Az+Qq1P8GfAUtsRFpbx5OQ6znNc9WcZI3pJwPjO4sLVmLLE4HoSKS0tFkkMdvEARyT1r6F8d/Bixt7Z7rS7426oM4umDJj69vxryi7t7WSc6J4XgbUrw/wCuuAMRr6nPpXNy32OnnRxt35dsCrMM+g6tVCQPIc7SoPauz1Lwta6HbfatYvFec9j6+gHWuegtrvV5zJBG1vYI3L4+97D1P0pqJDmULWzaeQBRkdSfYV0OmaJe30KXCwSC1aQRpJj5S3pmtq50yz02O30uaby3lVZLsouZAh5WNewJ6mup1Lx/ZHQxolt4aggsUA8rMxDoy4+YHA5yM05Qk43HCaucNqi2umWht+PPlwoX+IGofCimC6S56xl9snt70eLNWh1h7SZYQlyFIlYdz0Fdb4I0ci2iMsSyRyjYwPp61xzdlqd1Nc0tDvvCceJXXIKsnykNwa9A0aQvCoY8gVyHhvSXtLlI4G3AKMZPArs7GHZcuqjAPIrjZ3wTRfbBUDv2qSLO4ZYkd6cIcAZpwiKtu25AGahs6ErljaNo29KnCbVBIBPtTYULIp61YEbbc7TSQMp3RZsLgAUyG2YyA45zV4RqzbpMg0hmUZAxnoPpTugs+hHcvFZW73E7BIo4y7v/AHVA5NcZ8DNdk8WeMfFGuSDZEEit7aPP3IgTj6Zxmtb4h+Ftc8UeEp7XSLsQy7gxj2kC5AH3Ceo5/OuQ/ZUt7qz1LxJYXULwzxeX5kTjBVgSMH6V6uEopU3I8TH17zUFsjjPGXzftDSKQOdXiGPxXFeg/tb7h4S0leh+3nkd/kNefePVaH9omUsMf8TWBsexKV6N+1qv/FG6Wf8Ap/wM/wC4a738UTzfssufs/KR8Flbbzvue4rzD9mdc/FHuSLSY/SvVP2dAZfg5t+X5ZrkDK15b+zfuHxXYsAV+yzDrj0pdJD6ovftIqJPinYwt0a2gB/Fq1f2qH2eFtEIxtE8uM/3VRQP61jftFkyfF61VMswt7cAY75/+vWz+1Xp+oXmi+FdHs0L3V3M8KqDjLsEH9aNuUTW586aMzPYq0mWLEuo9Mnjj6CtSys7q6by4LeWZu6ICxz+H4V9HeAPgDoOl2sU/iac6hcog3RRtshTA6E9T9eK6vUPGnwz8DRG0hm0+3ZP+WFhCHf6EjP6mq5+iQch826N8NfHWr7Db+Hb1VbndMgjGO33scVuSfAr4hGDctlasV6L9qXI/pXpWoftD6PHMRY+HL65Ts0twI/0Gafp37ROiO6rqHh29t1zgvFKkmPzAo5qnYLRPEdc+G/jXRwzXnh2+2pz5kSb1/Nc1y81u8cnlzW7xvnkMCP519g6Z8aPh7fFVbVpLR26rcQsmR9RkV0z23g/xXa+b5WjayHB+cLHMR19OaPaNboXL5nwlLEw6jntWt4e8XeJPD86tpOsXUAB/wBU7Foz9VPBr6d8YfAbwfqqtNphm0i4GQDC2+In3U9PwNeJ+Kfgv4z0a/WC3sxqsE8gSOa1+bJz/EOq/wAqtVIsTizObxxoOruJPFfguxvbk8vdWTm2kb3IHH6Vk+KpfAMtnHN4bg1yG6blre4ZWjQf73UmvQbH4I2OnwB/F3iyw06UjebeOVNyD0JJHP0FLP4P+D9vG8h8Vy3BBC4W8QcflSc0mHKeQWmv6pp8qtaXBhKEMBzjIr1TwN+0n4l0jZa67YQ6vaLwDuMcqj2bv+NV9T8DfD6b/kGeIGkZgQoFyj4+owK4zXPhrf28hOk38N7GB0kIRif5UlW1E6Z9XfDf40+FPGV1FZwyvaX0uMW0qYcMfQ8hh79favUlbmvzOu4dT0W/UzJPaXMThlcZUhh0IPr7ivefgn+0NqtlfxaP41kOoWMjLHHfN/rIB0+bH3l/WqumTax9dbxnHelBzUEEqyxo8bK0boHQgggg8gj2xUqnFOwh4ooHNFAyzSUtJUMQUUUUgCiiigAoopD0oAWg0zcfakJJ7inYBzc03ik6UHmmMOKKTijikAYoxRxRxQAYoNHFIaa3AKQ0GkJxVgG6m/jig9azPE+tWfh/QL3WL5wsFrEXbn7xHQD60LcRyHxi+JFj4HsYrdCJdUuTiOIY+VP4mPpXA/FDSfBvidNF8W+INTNvpKWuWVG/eXOeQg+nOa8E8d+Jr7X9WvPEOoM8s9xIQob+Bf4VHoMYrOspNSvIbW0mmnuvLXbDFksEzzgClKF2VF2PXr/41jSrQaR4H0C202yiXYjyrubHqVHGfrXEap4+8bapKXvPEF+M8FY5TGpHsFq/onwp8cazEJLbRZoYpOQ0xCZ/PmuosvgL4uZCLy90yzOOjSktileCHaTPKptS1CRybi+unbPLPOxIH51oaX4w8UaPIJrDXr+Ly+QvnFlx/utxXca98DvGWm2zzW8dpqK4zthk+fHrg9a8u1S1ubG5e1vIXtZ04eORdpU+4qk4slpo7/VPiFr3j7SrHwhqEsFvcXl2iNdBdiuno4H9KuazNoPwttb3QNJ26hq0yAMzLyknbdjt/s15KS6vuEjK3BBz0I6Ee9ekfC7VvCdrDrOueKo5b/WYgrWySDf5xIxx/tdBms5wVtC4yZnQfD+8ukg17xtdTGS6INtZ4zJNnoMensK6Lwx4fXVNZWCw09Z4bNwojT/VrL2Td0OOrH0GK1IY9f1bVIUvG2eINYiEWn2seSdJtCfmkPoSvGetdJeW7PO3gLwDIlrZ2yCPVdYcgJAndA3TceSTWXIXcppJ8L/AckkutXEfiHxFPIZLuSOPzQj9wo+6AOlVdR+IXgDxPB/Zq6bDZzOCiLc2yKG+hHStTTrD4F+H0Flcalband5Iaacswz744FeUfHfQ/DNnBBrHhiSOGGWXYEifcj+49KzqOO2qZtSUr36HCWtpFd+JpLayVjCbgrGOpwDXvGgaOLWyjj8sggfrXnHwN0IX2qm8kUlYuhPrXvbWu1doxmvLrT1Paw9O0bkegW/lhpD1BwM10VjCJJ9/FZ1hb9q6OyhVUGByK57nU46Ez2yhRxk1A6YI54q67DbgMAapMcse4qZFU0yeDjHHFSyH5hgkcVXWTCVHLJIy/L+dF7IpRux00nXnP1qjeNfCwuX02za6u1hZoYgOWbHHX3qVcdXauF0X4u6fpvxCn0u8gUaSX8gXPO+Nx1Y/7Oa3w1B1Z+hhjK6w9O/VnPfCX4pap4c8SPo3i9pWsp5iJGl+9aSk/ntz+Ve46locdj4gXxdo8cchuIli1GOPkXUOcq491457jNcP8efhtD4k0z/hKfDsaPqcSB5Fj6Xaddw9Wx+fSuW+A/xVGktF4U8UTsLHdttriQHNuTxsbvtz+Ve443jeJ8xd31OW+J7D/hf7SfMwbULYqxPUYT8q9C/a3GPBeme1+Pw+Q1m/HnwbNZ+ONK8ZaeVltru7t1nOchH3Da2f7hHQ1e/aoF5/wg9lJfCMRrej/Vpwvykck9eaq6bTQtk0an7Ov7v4Ns33R5ty2W47f/Wry/8AZwdh8SZpWRpNttNlUTJ5IrQ8C/EPwZ4d+E76bf6q41OQzxrbhT8jNwGPsMivMfDHxEm8BarcS+Gfsuu3lzbmF5PJYRQndnIz96l0YN6o9L+If2fWP2h7O2kxEgntopAzAgYwTk9q1/jf480Kz8W+GZ7C5t9YutJuJ5pYYpQwjbaAu4j3r5z1ifxD4n1y51rXLxkuLmTe4h+QZ9sdKtWFittsito2LOcYAy0jH+ZqlBOzYrvZHbeM/ib4u8TERXmpywWpyVtbY+XGM9jjrx61yEAJXccAZySO2fevTvCHwt0+OKO+8eeIrfQIZDuSzLj7QwI4JH8P413lt8M/g5qsQj0zxYyuB943i8/gwFXzJdBNX6nzwAGUnBJzzRtbCjhe+QevFfQw/Z60SdQ9l4uLbh8hKo2fyPpVDUf2c9XWKRtN8RWcuAQqSRMuPxp+0iHKzwcruz6A5JPp6VPZ3l5p8q3dhdTW0y4YPE5Vifwrs/Fnwq8beHY3e40o3MAPM1qfNU8dwOa4WQnnjBHO2qTT2Jd0eu+BPjz4g0fZb+I0/te1HHmj5Z0H16Nis/4pfGPXPEOoyQeHry50vSFwEWM7ZZh3Lkc15YqZ+ccjByc8ZqKViAcDOAO/Wp5Iod2xt7cSXMjPNJJISTkuxZj+JqhcEKB06DpViZj53JA5Pf2qpj5RgA+tJiKs7E8gMNvcN1qfTNc1bS5RJZX0qY/hY7h+RqKVeuMHmqchCnFQ0Ujvbbx7a6hbiz8SabFLG3BkReB+Hb8KvWngXRdbge50HV1TuIn+YD245ry7PvmrNlPNbt5kEzxP2KMR/KpsNs+0v2W/EOrJpNx4J8QMZLrTl8yxlznzYCcEZ/2SR+de3DkV8I/Af4i3eg+PdLXVLkvZyTCF5nPzIrcc+1fdiEbQVYMpHy49K0TdjMeDRQKKoRcpM0ZoqACiiikAUUUUAFMz707B9aZTQwoNFIaAA0lFFABRRRQAUUlFXZALSNRSGiwBTG60+mN1pgB4Fcj8S/Dtv4w0GbQLiSSKJsN5idVYdM+1dcccbvlGMkntXh/h74yaafF2p6TrSpFbm7eG1vByhXOAG9+OtRLmteIK19Tye3+E1w3i6707xTq1vpGmaWQ81wxA84tyuz14/KutPjb4aeCLcx+DtF/ta/Uf8fcw+XPrk8/kBXA/FTxNceKPGGoXTXG+1ilaO3T+DavGfeuTBwNh4x82QeP1p8ja94d0nod34g+L3jfVGLJq7WaHI8u2TYMfXrXH3Ot6zfytNe6rezk8gvM3+NUZFldBFDEJJGIVMdyfT3rc1HwZ4o8P6ZDdaxot7bQyAESOmU59+341aSRJoeEviZ4t8M3Kvb6tNPAOWtrg742Hpz0r1dp/Bvxu0QxNHHpniCBNwAA8xD6j++n6ivm+Z3JKjDf3fc+ldR4F8MeMbzUodQ8PWF5FJAd320nyoo+OpdsDFROK36lxb7FPxf4T1nwrqz2Gr2rDkiKZR8ko9VNVPDGlatqGsWkOj28lzfLKHREXdtwc5b0Hua+hdf8AiB4Zh8JrpPjZtL8R6kVxLFpw3xg9iZDwp/3c1j+F9E8V+KrJ7Xw5o9r4L8LyL++nAIlmXvlzhn4+gqVN21G0nsRWVh4yu7+90nRZbZ5rghtf8RRkbFB6xJIeNqAY471u6P4EbxPo6aTpOoT6V4PtmYG5AxLqsoPzykn+HPAJzmsy/wBd+3aKPDeg2lxH4SsHFtmJcT6vPn/Vpj+En7xHbvUWqfDL4neKAbnV9RsNMtwgW3svPOyBcYCqqcAAYHNS33ZSXZDvGnwP8OW2kvLper3izhCfMkKujH3Ar5n1z+0LTUH0G7kytnO3yA5Xce4r0TxrpvjX4ZahHdT3ObXdjfBLvhf/AGWHv715lZzS6t4ie6mOZbmcu34muWo3rrdHXRSTStZn0p8EtJFl4YjlZcPL8x4rv1jycmsbwVD9n0S2iHG2MfyroEXBrx5u7ufQwVtC1p8Q4Y1pRvtXaP51Tg4AGOtTScCs2bWHMxGckZ+tNjzk8YFMQDOf50pbDgDkVAvIk4prxliCpPHalXriieVLa3a4uJFjhQbmdiAqr6kmqinLRFXUd2Yuu+LPD/hrVdOt9bkdFunIyq5Eaj+Nv9mqHxo+Ftn4l0o+JvC8UTX4iErxwkbLyPGQRjv6etL8VPhUvibSl17RZjLqiRDEe8NHcp1AHo3pjrXHfA/4kzeF9RHhPxOzx6f5pSJ5sg2kn90/7Ofy969/C0vZ0047ny+OxDr1XfboT/s/fE/+y7iPwn4kkZbYvss55CSYXzjy2z0X+Rrovjj8If7UWbxJ4UhiS+C77mzXgS99yj1x25z14qv8d/hP9vM/i/wvCHmK+Ze2yAHzO5kQDue+OvWsX4M/GObSPJ8P+LpZHsgRHBeNy9v6BuMkfyrp1fvROO1tGYfw5+I7Wenz+B/F6yT6TcL5SzTLl7Jie+ewOCB2IFcX8Z/D/wARX8XT6fqesalrGllRJZXKhnWWH+E8cZHfFe6/HX4Xxa9aP4s8LQxG/KedPFH0ukx99fU4/PnpXl/w++I1zottHoeuSStaQNus7jnzLNs+hOSnXK5o+JXihbbnjyeGxDLm5tbmWXd/y2U8nv1rZ0zQb+Zlh07SrqV8lVWGBmOfXgV75q/xy1PQ50s9U8I2VwXXzLa5iuSYrhOzKdp69/Q5rG1P9oXxBLAV0vQ9Ms5ORvYtIw+mcVUb9hadzn/C/wAG/EF8ovvEBh8P6aoLPNdMA+B1+XPB+uKt61r/AIA8BxNb+CYW1rXWyn9qXI3R25I5KDHJ9+1cN4r8Y+JPElz52uatcXeefLLYjU+yDj9KpeFPC/iDxLPI+k6Td3+0YLwRkgfj0/WnbuHoQ6neXV9cvd31zJcXUj7pJZW3O7e5/wA9KqR43fQ884x/n+lb3iDwf4q0hP8AiZ6BqFuo/jkgbB/Ee2a59Mj5drHnPA/SrTFYv215fRDMFzOmDldshFael+MPFWlzF7HXNRixgkiY4P51iRJ/D1IP3d2CKUMyMAfudcGnYLnr/hH49eJdOKW2vQxazajCu33JfzHB/EV1+t+H/AXxc0KTUvDrR2muYwQmI3B6YkXoRnv1r5peUspLFVI56d69l+BviTwt4C0O813WZ3l1G9Pl21tAm6URL1JPQAn+VZTjb4dy4vXU7rQP2ffDdjbK2tX15qUyr8yRt5cQPtjn9a2k+GfgWxQLH4cti23gy5Yj86898R/tG3jEjSvDsUa5OHuZi5I+gAx+dcVffHbxpcMVjXTId3PFvnj8Saxcaj3K5oo9vl8JeF1YrHoGmDAx/qVOTmq9x4P8NsgVtB03GMHEA/oK8B/4W546kJ2apDCu7+G2T/Com+KnjwEj+3Mg8/6hP8KPZy7g5rseueIfAfg7y5GbQ7VD6oCvb61454w8Aab5zf2VK1q2c7W+ZT/Wq978WPGYys2oRT9mDwLz+Qqva/ERbqb/AImlsImz/rYh8p+opNSXULpnK6p4X1rTgzSWpmiHSSH5gR61mqu3hgQe/tX0H4OvNN1GNWtLuCcDqqsM/lXQ6p4T0LUbctf6Vaysw4by8MPxFHPbdByHy2pZZAy8Ec/lX6IfBrxEPFPw00TWS26WS3WObH/PRBtP8q+SvFfwz05VebR5pbdl5Ech3Kfx6ive/wBj9bu1+Gt5pl4GWS01ORQpPQFVPH4k1tBpozkrbntdFAoqiC5RRSGoAWimkkdcUm6iwD6KYW96TJ9adgHFuabRRxQMKQ0vFHFADaKU4pOKACijijigBKKKDWgAaQ0UUAFMfrTicUxjwTx/hQJmB8QdYh0HwXqupzSqnlW7hdx6sQQoFfDckNxqIjtrGOSW7uZPLRU/idj/APXr63+L8LeL9M1HwbpU8J1CGOOZ1kOFyWyBn6V4b4R00eBfiTazeM7eTT4rKN5ssmRI2MDb2PNLmttuNa7mt4e/Z/8AFE9lA15fWGnjYCUdizj64rrNK/Z4sUG7VPEc8p7rBCAPzJrRvP2gfDEOfs2l6jcj+/8AKgI/Gsyb9oqxyRD4ZnYdRvnHNZfvWaXgjWuvhl8O/A6W2s6pd3A8udAkt3N+7D544A5qx8Ufi54a0W3TS7S3i14zxB5FDjydhHQnnmvGPit8Sr34gNaRmyFjaWe51jD79znufpXoHg7QfhroHw8sr7xJNpkmp3tv57/aX3MgbooQdBT5LK8hKV3ocDpviuNrj/ilvh9pcdw7kq/2d7p1P+zu+UflXU2HgH4reOAjeIb+XS9PJ3CK5faAP9mJcDNdpc/GvwFoMH2bQdNluBEu0C3gWJOPc81yd58XPH/jG5bT/COj/Zt7bf3CGSQD1LnhaLyeysFo9zrdM+Hvw3+Gdgmq+IrsXt2i/JJeDPzeiRD+uaz7vxtqvxCS7t9OR/D3hC1UnUdQk4keLugxwuemBVPTvhTL5beJPih4kfy4hvkhaYkkejOf5LTri+/4SmG3h0nThZeE7SUR6dZ42f2lP2dv+ma43HPYc0ml6j1KV94w/se5tY/DegmfVPJCaNp+wsthbHpKyjrJJ1+lc74o8T/HDTInv7+DUbW3+9j7Im0fgBnH410t38S/DPgJrm30O1TXdblcvfaix2q8vQgHrtHQAcYrAuf2gJL6ZrPV9JS1hkO3zonLYz6g9RUzbS0RUEm9WeVfEf4nah4o8KPpmpIgv5J13ui7QyLznHY5rmvhrZNeeIrYbc/MM1R+IM1re+NdSnskVLbzfkC9Pciu9+BOktNqgumXgEc1x1mow0PQw151deh9CaBG0dsisMYAFbsa52j1rPtIwqLitCIjaM8YryXoe7e7uWol5Y56UrncOtV5JSqgg9qRGPXORUMsm3EsMCnjg7s5qFematxhPLB6mklcVxQwYZ7VzvxP8K+IfE3hGW10RowUfzJYWOGuEUZ2g/r71uazNcWulXN3Y2cl3cQws8cEYyzsBxivLvhD8YL/AEjVX0rxgzvazz/LIV+a2YnofVRXpYGg2+fseZmWJUYqmnqyH4KfFC68KXq+F/FDyDT/ADDGrPnfaNnv/s/yrsvjr8MY/ElnJ4p8OxBtSVBJPFGRi7j/ALy/7WPzqb47/DGPxNav4o8NxxvqKRhpo4sYu07MPVsd+4rkfgF8U20aePwv4mnk+xmQJbXEmcwNnGxs/wAOePavXtf3ong+TJvgV8WF0kw+FfFUzJbhtlpdMOYTz8j57eh7V03xt+EtrrtnL4i8MQJHqQXfLbR4CXC9dyj1PX3qL45/CiPWYbjxN4XgRdQC+ZdWsfS4XH3l/wBr+dc38C/i02itH4X8UTS/Ydwjtbp/vW7dNjf7Ofyot9qI/wDEZfwX+Kl54TuE8O+IDK+leYVDv9+0P487c9RXffFD4XaV4xtl8Q+HJLaO6nUurxf6uU9c/jVz4xfCey8WQSa74f8AJt9YKbyq48u6HY5HG4/3u9ePeBfHnib4b6tLpl5BNJYq+2axnypU+qZ6dPoafxax3C1tzl7j7f4dkm8OeItLaW0aTc9tICCpz/rIn/hP6HuKz9V0eCO0/tLR7w3tmJBG8cibZ4M9N69Dn1Ga+oJIfAnxT0iGbctxKScoG2zW57kjsB+Rr5m1W/sfCvjzWNIsL2G4iguBBFeHuoOSMeoPX6UvaaX6iS1Ok8BfCTxB4hnt7/UrdtO0ouHeSXCvInXCA+vqelfR2ia/4D8K6fBoNprelWUcA2rB5w4PfPqfevnj4jfFm51PSrbwvod3MIVjAvbz7rTtjlV9F/WvMrhzjmRG7g45J75NLkdRXkPms9D7wh1Cx1GMtZ3lvdRMM5ikEikfhWbf+AfBeuHzNQ8O2Ejn7zpH5bfmuK+ItL1jUNJvBPpl9c2UowN0MhX9K9R8O/Hfx1p8Cx3U1nqKKP8AlvF8x+pFL2Mr6MfOe7yfB34dqwVdBK5z0uXz/OuZ8X/ALwxdWzNod5daXOB8qyN5qE+nqP1rgk/aB8Wvcq4sNMWPrsCHn15zXXeHP2gNI1B0tPEFi2lSkY86NvMiz6EdR9aOWotUw5ovc8G+IHgvxB4O1H7NqlpuR3PlXEXzRyAHqD/Q81jMwWAHdkKBz7+1fQ/x48RWh8Gx29q1tOupSDa33l2jncp/qK8CfSdYvFJtdKvrpRjJWBsH8hWsJPl1Ie+hjXMmCwyRkkEZ/wA/5zVU48wdOMZ710kHgXxddyDydBvMbs5ddv8AOum0b4J+Pr5l/wCJbDAOMvLOopOS7hZ9jzyOJd4G0dzz0ouMYAOc8DOK900/9nPxBKofUNcsLZQCW8tTIcH3puq/AS3s7co/iYyYXqsI6/nRzxHyM+dNTI3fezWZznrXpni/4ZX2nM7W+pQXJB4UqVY1wN7pGpWMhFzaSoB/Ftyv51ndMVrDbCR4pQ8UrRsDkFGII/KupsPGviix2rBrVwyKPuSneP1rm7WMYHQ9M8VI42H7wOapIWp31l8UbpmWPVrNJBjHmQ8fmO9fR/7M+uW15b6lZxuGMqpeIwH3lOVb8iB+dfEsmQ2fevoD9kXxGlr4ptNKeZVeYPEqscblbnA/EUopJ6Clqj7EzwMjFFRocjP8zRWhnc0aKKKgoQ801uKcxwKaWzTASiiigYUZopM0AG6jdQcUlAC5pKKKADNGaDSVdgCg9KKD0pgJRRSE4oARqyvFOtWvh/w/e6xecQ2sRkOe5HQfnWr161x3xV8OSeLvDj6BFqElisrB2dU3BsdFb2pNpbha58m2nxA8SWvjKfxHZ3hF7eSs8m8ZUgnhSD2xWv8AFb4jzePbbTdPvNPitriyZmmdG+WTPHGeR06VzHjXwrq3g/xMdL1OFElC+YrryroTww9K6fwL8K/FHiywbVLGGCG2ZtqSTTgbseg69fanLl+IavscJ8oOwDqcHrzSxxySTLHbp5krEKqAZyc44r2AfAHxbjH9oaUBkceY/wD8TWL4r+G/iL4d6fD4lub/AEtvJnRYUV2ZjJnIIBHNHOnsLke5zWt+AfF2g2K32qaJcwxSrkyKuQAemcZxXo+ifAe/vtPtNS1rXBC84i/cxpvcI2MAseBwfSpvCXx61CMGx8WadHf20uVMtvGA+T6p0P6VVvI/jJ45u4fL+16fptxKBAu4WsKoORweTxis5OXXQtKPTU9Dh+Gfwp8KqJtbmhkkjG4tf3fX/gA6/lWTrnxk8N6JH/ZPgLQkuZW+SN0i8uIn2Vfmb9KpaN+z48kpuvE/idpOMyrbpkjvzI54+uK1rjxD8LPhnG9toFlDqesBcfuj5shb/alIwPotZ6S8ytbdjCi8P65rcLeMPi5q8ljo9sC8Vizbd3oNo+7n061Z8m/8YTvJKw8OaFFbDuE+yWTchfQSTYz7LUFwmta7NB4t+IGIbYuF0jQyxUTP1BYHnaOpJ9KmsvDOrfEWD7Rq2pPpXhOOVpN4wjX8nRpOeAuRtXPYcCquKw+D4gfBvwnENN0nTmnXbtaaOzEhOPVmOTXkn7QOueDPEGiPqmipbrcqRiSKPy3yf4WWvVfEfw6+FLadJb6fciW4jQgGHUg7g+pAOP0r5D8eWv8AZviC70+K5M8KP8rdMj396zlZ7FptIqrD5cSjnOeSa+iPgJaIujLNxmvAbT99axtjIYfqK73wR8Qr7wzarbR6fb3KD+85U1jiaE5r3TrweIhSfvH0/A2DwKsEkCvELb46qhzJ4ZJ9dt4B/wCy1cX48aa3+s8O3if7twh/oK86WCrdj1I4+h3PZMggCpF5H3lrxm5+O2koo+z+H72Q/wDTSdFH6ZrHv/jxrDf8g/QrG395maTH5EUlgar6DeYUEviPoaL7ozjrxz1qx5ix7vMwu0ZJY4AHqc9B718j6z8XfHmpBk/ttrVD/DaRiLHtnr+tWvgzcJ4g+I9lB4q167XTpW3XAnuHKzsvKo5z93PrW8Mukl7zOaWaQb91Hv8AoPxb0K38cT6ZdqiabkQxaijEgSA85/2e2at/HL4X2/iCxk8S+GYFGprHvmigxtulxnKgcbsfnUHxl+ENtqVpJrnha2jg1CNd8trHwlyMZyoHAbH4Gua+APxQk0edfCPiWZktWcpazyE/6O5P3G74P6GvSpwUIpwPKq1HUk3Ib8AfihJotxF4U8Syv9jL7LaeQ82zf3G9iePat/4/fCn7as/i7wzCoulG++tk6TLjPmIPX1HemftAfCw3qT+MPDVuDOBuvraIcyDvKoHf1HfqMVW+AnxXWMQeEvFFzhAAljeyH7voj57ehrS/24mVuhH8Cfi19kMPhXxTcsIhiOyu3PMR/wCebn09D2rf+Nnwhj15Zdf8LokWp43TWqn93c/7S9g36GqXxz+EX255vE3hO3QTAGS7s4+BJxkyJ798flXPfBr4vXGhLD4e8VebJp6HZFcPnzLU+jDqV/lR/eiHkzN+E/xU1Twbdf2B4jS5udLjPllG/wBbanPOM/w+xr2PxZ4Z8H/E7QF1JJomyn7i/gYBoz6N1/I1H8Sfhv4f+Idgmo6fPFbagyZgvoMMkoxwHx1Hv1r56N340+EuuyRsr267vnhLZt7sA9B2/HrRZS1W49vQxPiJF4l+EuuLHDdmC7nhZoriJvkkiOR/9bB715doVu11cPqF0x5J2A8liT1/+vXffGW91b4jfEzFilxeS+Snm29uplS24zsUjrjPJ9a6rQvhvbaDpcOuePg2laRCw8uxbH2m7YdEA7D3NC1dyTi/Dnh/W9V3S6bpd9fLnkw27OB6cgVDr2n6lpr+TqNldWrFsYniKHj6ivZR8errSkSy8O+GdJstNh4iicsSF9cqR/KrC/HLQtftmsPF3h9I4pRhnRvOjPvtYZH51TlJdASR8+nczBs89R/SrsWVH+0Rgmvek+EPg3xhAdQ8IazFaSPghI3EsWcdNudy9qyLz9nvxnC2I77SJFPPmGYjH4EURqKwcp5FahRbg7vmJ5J5PXmsvUph5mMYBPQ/5969i1z4J+OtL0mS5jgtdQijUu4tpQXx9Dya8L1D7R/azW0sbpIj4dWGGU9+KpyTWgrM+hfg1q/gbwt4Pg1TxhN/aGoyM0lpaeV5xgjPoudoJrS8T/tBaXseHSPD02AfvSOqD64ArwuVVgtljjLnCkqc81nyYwThcYBIUcfh7VDgh8zPVV+OGvGctBpNjHnJJYM+OOO9LdfGvx/OmyG/t7RMdYbZQR+J5rzC3j/vFl5OecVZCtjDYB2jBBzx9KqMEugrs2tb8a+LNUl3X3iLUJ8E5XzyMe3Fcvf6tqWzc2oXZJH/AD1bI/Wp5uGwc4JPbr9KwdQmYLjkceuaJWAmj8T61ARt1CZgONrncD+ddR4Y+ICwyBdW05Jl7shA/Q8V563LexqzarlunH0rKyY7nulhrfwn1WEHVLJYZccs1uU/VDUepeD/AIa6p8ujayIpG+6qzj+T9a8eA+jAcelMm+Q9T7EU+UOY6bxj8PtQ0kPNZzLewJyR918eoHesnwHrB8O+LtK1hkJNjdLKwxg4B5H5VX0zxNq+nMFS6eSHvHIdwIrQ8QJZalpf9uaeuxv9XcxDqrdj+PNEXZiep+iNhcxX1jBewODDcRrLGQOqsAR/Oivlr4TftCW/hrwDpuhapZy3dxZq0fml+qBjtH4DFFbaMyPr6ikfimA896zSLHN0ptKTSE0wCkJ5ozRmgA3UmaKKQCk0maDSVSAXNGaSinYAoopM0wDNGaKQ9KAAnAppOaCaSkIDnpXhXiP41HQPiZqei39gk2l28qwCSNiJFOBuOOhr3Q9R6Zr4W+I7yf8ACaa9PKwZjfTZOOfvGnyqWjGnY9y+K/hBfidJpviLwnqdpcMLTyfLLY3/ADE8nswz0rytPHvjfw/af8I/BqP9mxWDND5UKLuBB5JYjJrT/Zw8Y6f4e8QXUWr3q21pcRDY7k7A4P6VwviG8a+1i/uhuIluZXD565bg1MYtPlew27m4nxN8fE7l8TagvHGCOc/hWb4i8XeJfE0ccOtavc3kVu+6NXxhWI68VmaXaS31/bWSKzS3EqRKAe5OK+pYvgp4JuNAis3spIbpYwHuYZDvL45PvzRKUYbgouR8vaNc29n4jsLy7y0EVzHJIoGWKhgW4PtXsuqfGbxh4l1KK08IaAqOpYxMEM0m3GOnQYrMvPhLN4Y8dWEuuGO98KiUyXN2wwERVJ2uB0OcCuk1X40+GNGvfs3g3w+Lh44Wij/diKPk9QB8zUpNS2Q0mt2VbfwF8XvGBC+JtamsLRgMrNNj8PLStUWPwz+FEau5/t3xEP8AVxsA7lz0wg4UZ7nJrGXWPjL8Q/3NpDJpFi55dY/IUZ/2jyfwq5a+F9F+Hc8HmOPEvje8O20tjykTn+Nh1AHXJ9KnfS5Wy2GarcXElzL4m8bzn7XJCD/Z8B/49LZvu26/9NZTgeoXmpLjwL8QPiNBHea5fJ4f0cLm009QcJH2Gxe+PWqs15Y6BcQ6teq3iLV3lZtOtV+b7XddJLlh/cX7qewNY3iew+OWtwyapdNeWy43/Z4phEEHYBRzQ/ISPP8A41fD2+8CQrdWWsJdKOWKqY5Frw+5nnv7wyzOXllIyx6k12vxB8U+KLgTaNr9xdSuh6XH319s9xXHaTHvu93ZBmo1bK0Nq3AjVI14C/LTyeveo+kqD3p7dK0IYgPFLn/OKbQWApghTxTJG5yaa7d6j6mpuMsWdvcX19DZ2ql5pnEca5xlicCvpLWvgDdaF4It9S0iaS81SGAPf2+B85xlvL+np3ryjwP8NPE+reGZfGFlZNNY27kKiH944HV1HcCvdvgN8WnFxF4Z8U3IKsfLs7yXja3ZHPp6GjXdD8hnwF+KrWssPhXxJcYhBEdndS/8szn/AFbE9vftWl+0F8K/tgm8X+HbUG6UF721QcSKP+WiY79z69ag/aC+F+8S+MPDdvh+XvrRF6jvKgHf2/GrH7P3xSW7ig8LeJbkefkJZXMh+WUAY2MfUZ4PfpR/fiCXRlb4A/FUN5HhTxLdEuv7uxu5WxuH/PNj/Imo/jt8JGBuPE3hK23JzJeWaDkeroPT1H5VH8e/hO9rLP4q8K27mLO+9tEXBjP/AD0QensKu/Az4vCbyPDPiy5QSECO0vnPDdgj/wBD+dH96IeTM34J/GB9PWDw54tmZrZSEtb6Tkx/7L+3v2rsvi58I9N8WKda8PvDa6q/7xtpHk3XcH2J9azPjP8AB2PVhPrnhWGOK9bLXFnnCzd9ydsnrXnXw0+KOueA9RbRdbhnu9OV9klvLkSwf7hP06UWvrDcd+jKPhbxt4u+GusT6RdwyLErET2NxkBR3KHscd+ntVX9pT4taV4n0PTPDfh61EkTFZ52kQCSOQHAQfjknHXNei/HHxT4K1r4T3mvQhNQ1CUDyZAoE1s+QMt7AcY96+WvD2nMZP7QukxI+Sik/d9TR8XTUk9Q+GXxIvvAHhqSx0TRtOjvZzuuLyZmZifQAY4rnvFXibXPFutNqetXT3Mv3VU8LGPRR2rP8hppI4Y1eWVzhURdxYnoAPyr2L4ffALWtU06O916/GlCYBhAq75Nvv2Wr92ALmZ4pdTKoXap+7zgflWVdsWlUL8oBx15FfQnjP8AZ9vrOB5NI16K6ZeRFPHsZvoRx614N4n0LV9B1B7TV7KW3kycE/db3B70nNPZhytE+g6hqOnS+fp97PbSjPzwyFDnPsa7n/hbHxCSIQDxPdlCAuSqMwHqSRmuD05VA3Fic8nirW0vImNufrirUUI9GsfjV450q3KXl9HqVu3BS4QA/gy4wa8/169sPE+tSeIooxFNLJynv71Q11mjtsZPOTjNe9/sufDLw7qHw9/4SHXtKjvbi+nZ4fNJwIwcDj86ym1BlRuzwi5PAX5MkEAGm2Ok6tqEw+w6fe3DcAeXCxr7In8MeFLGYJY+HNPiwNvywgnH411nhyxggt98caRRgfNhQBUOunsUqaPkfw38JPH2rMoj8PXEKsf9ZckRqPfmvVPDP7PNvHCJvE2sSNJ3hsl4H1c/4V6H40+K/gvwuTbTX/2+7B5htMOV7YJ6CvLdW/aQk3SLZ+HI/LyQvmTndj1wKpupLYXuoueKfg94Cs4isEWoBlySTdc/yrx7xN8O9GW7ZLK7u4lA43EMP5VreIfjrd3uVk0aKNWz92U965y3+I2n3NyDdWFxEm75irhuKhqfUG4mZH8LdYuGY2NzDKM8bxtzSzfDfxlZ/MdFmlUd4SHB/KvWvCnjrwT5OJdSNueDiWIgD8RXf6T4n8M3Sj7Lr2nuXBIHmhT+tLmkug7R7nyle6DrVnn7Vo99CCc5aFhisi5RlOxxsPowIr7Xa4tblT5NzBOCMYSRXFcd4u0fRr5HF9plvKe++IA/gRTVXug5OzPkeXrj061r+Fpk+0SWM77Le7Ty3P8AdOeD+Fd14t8AWDStJpbG1b/nn95a87vrG6065e3uomjft6N7irTuQ1Y15vCOtpKyxwrKmfldWGGHrRWdb6/rEEKxRahKEXgA9qKWotD9Pic0lFFaEhRQaTNAAaSlzSGmgCikop2AWkoooAKKKKYBSUuaTilcApG6UHpTcmmAlLSUE4xSEI2Qy+lfP3j34R6DrratLoOt+XrvnSSSW0k6vuYnO3b1Ga9/lIA3ZCgAkn0FfD3jzXje/EzXNR05zBvu3aJoiQRjjOR9KLN7DTtoYmhaFd3viOHw3eRPa3L3S27qV5jOcE4r6esPgL4JhgRbptQuHAALtMVBP0FeTeBPF3h3Ui2r+KFKeJNDAuIJI8Kb9AcBT2Lc11d1+0LfLJm18OWypn+O4Yn9BUT52/dLhyrcPi54Q8L/AA30a01jw+biHW5LkLaM02/YAMuwB64HH41R8GfHrXLB47fxLbxanaEgNPGgSZB+HB/nXCfEnx5qfjzU7e7vreK2jtYzHHFGxK8nJPPeuQueXULg54zjpVRheNpCk/euj7Hv7jwz8S/B8tnY6sGsrgoZyrASIqsCVIP3T7niuPbX/hF8Or+4XTbWHULoRqB9nxO+4Hu54B+leK/CLwvq/izxHLo2k3zWQkhLXEpY48vIByB1zXrdr4N+Ffw7up5fFeppqt38vlxTJu28c4iXJPPc1nKKi7FJtq466+KXjjxzcHSfAWgvZI3D3LfOUB/2sbVH4ZqkulxeG5rzTVv31TxHLEH1zU1bcbWE4xBGf+ekhO0d+taZ8eav4rceHfhno66TpqLi41OSIItuncgDheM89fpWTp8aRSWum+E0+1q0zLa3coyb+8GRJdyZ/wCWUIzjtuxT1tbYL3JrvxNovw7uHk/suPVPF91EA0Iz5dhFjCQDHQgdcda4vxH8dvGcJYanpFikDZxGbdo+OehPOeP0rurbxh8OPhrFJa26S6/rZbde30aq7vIep3t/IYrz/wCMXxY8N+L/AA3dWq2kkVwQSEuEVj+DCpfoNa9TwPx9rv8AwkWvvqLKw3jOG6j2qDSYvLtuRy5zWVbxmadU7E5P0rfiwB7AYFEBSELHzwfepJMfrUBP70Gp5MZ61ZA3OB7UxnJ9KHPamMeOKAEZgM1Z0vT7zVLnyLK2lncKWYRoW2qOp+lUz1r6P/Y8vPDGl3l3Dqn7nVr8hLeaXHllP7g9z+vSk9NSoq7Ov/Zy+JFhBY2fg3W44bTy18uyulGFb/Zb0Pv3pP2g/hWYRP4s8MWrLj5760iXIU/89VA/UD61H8ffhV9iM3ijwzbFYSd19aRjmI/89E9s9u1bfwE+Jya5bx+FPEE4bUEXba3Dni4THKE/3sfn3pbe9Ee+jI/2evicupW0PhTxHcAXaDZaXEjf64f3D/tdh61gfHj4U3Gl3EnijwvETYlg9zaxqd1u399R/dz+Rqt8efhfPoV7J4p8NQuNPMnmTRxAh7R89RjovuOldp8Dfixb69bR+G/EkqJqKp5cM5IC3K9Npzxux17H607296IeTIPgZ8XI9Uit/DPiadFvhiO2u3b5Z/8AYY9N3v371n/Gz4NtNPN4i8I2vzHMl3YKuCccloh/MflVL44/CCSxlk8SeE7eX7KCZLmyjBDQ/wC1GOuM9qd8IvjS1rHB4e8XOfIUhIr/AB8yDoBIO4H97t3ot9qA79GZPwq+MWo+HTFovifzrrTYzsWUn9/bHPTn7y+x5Fdn8UU+HPiXwffeMry+gVo0Zbe6tWG8tg7UZe7E+taHxE8B+DvGdtc+JftVvp6xRlv7RhYeXJtGd0gHB9jwfrXxwb2a/wBdaNWE+nwTAsu5vLl2ng8HPI/nRo9VuJux778LfhJbeOfDcVxqN3d2mi7/ADsxqA99P/e5BxGvQepya76P9njwavXUtXz/ANdUP/steYRfHXxhZwQ2tja6NaWsMYSOKO0JVFHAAyfapD+0D488tlRdLiJHDrbHPtjJpKnUXUfOux65D4R+HXwwtTrc+IZEyq3V2xkkJ9EHr9B+Nc5fftF6Hay7bHw/eTRKwAkknVC4+mDivBPEnibXvFGpfbtcv576QcAMwCxj0VRwKw7h9qn92SMce/P+fzq1ST1ZLkz6Wg+OPhPXitrMLjSriTlRPho8n/aH+Aq7Npem+JcW91bwXlq68FgGBHsa+P8AUJHCna24E9+OldT8MfiL4g8KXaCzuFnts5NvMCyfh/d/CspUtfdKU+59HXn7PPhe8zPpuoX2mlh/qwRIufoea5+//ZzuFINr4khZlzjzrXA/MGt7wz+0VoMloqatpF/aybRkwMsiE+3Q102l/GbwDfTBDqz2ZPQ3ELKoJ9WwQKadRIfus+WPjJ8P/E3gu083U4I5LdjtSeB9yfj6V2nhT45a34Z8HadoFpoemNHaW6RoxL7jxnJ59a6j9rPW7G+8EB7C6huopXQB4pA6/e9q+frdftCK5U42jmrh73xES02PRbz4xeNtQuzIjW1mpY4EUAPf/aqjq/jjxdrNuYNS1+/njHBjEm1fyFczbwvIwWDdjsMda3bHwn4k1BC2n6HqdxHlSGjtGIPvnFaJRiL3mYbyMSOp+bJPXmsbVLgRplQwBJ/yP89q7W+8DeNYosnwvqiDqd0JGB6/zrkr/wAL+JjIIZdHvc/wjy/eplMaRzbF5X4JIz09Kt29uq/M38u9bUHgzxLFtZ9B1IbumLcnvVh/D2uxcSaRqEa9Rut2H9KiO4MyQiknco4xyKb8wAbbkjuDir8trdRtiS1uEJAwTGRVRgwJVsLgnFUTYcl3dQENDczxHIIKuQf0q3b+M/EliuyHV7p4+6yNuB/A1mSsUIXg9CSprPuuucmkxo7rTviI0zeXq1uqFj/rYhgfiK0tXsrPxHoztbyJIwBaGRD0Ydq8pbJOOa1fDGtTaPqKyKS0DHEqdiPX61ny9UO5nz281vM8MkbBkOCCORRXr0Y06/RbuNYJUkG4MVBJ+tFT7QOU+78ikopMmtyBT0pppcmk+tC3AKSlyKMiqASikPWimAppKM0jHjikAuaRm54puaKADJopKKAFyaSikoAU0xz0pWPFN+vpQI5P4ueII/Dnw/1TUmlCSCExw5HV2GBivhi3aT7YZDISzHJI75r718U2Njq2yxvraK4gUhykiggtXOan4A8J3MJFz4esyv8Asx7SPxFQ60Y6Fxpt6nxtfw7buC4LZK8nHvWjZLaS6hbC+kMNq0oEz91XPPT2r3P4lfB/SBpdvc+ELGd9RnuUXyjNmMJ3PPSvLPiH4J1Twc9jDrE9oZ7sNIIIX3FFB6n8TVxmpbCcWj2LSPB/wY8XWIs9Hvls7wDClJyshOOpV+D9BXAePfgr4o8OtLPYqNW01Ru82H76r/tL1/KvOGdkb92xTHzLg45r0XwH8ZvFHhnba3c41axU48q4+/GP9lutHLKOqY7p7mT8K7HxfqOt3ml+EGa3u54liupj8nlR55yT93n8a9M034beD/DMcmqfEnxFHeXLOdsLTEKwHv8Afb9KsXfj648T+WPhdoLW+uaghGpSNAFMMY+6xb7vryeaoQ+EvDHh2H/hI/irrx1bWXHmCwEm5m9AR3z+AqG2wSRdvdTj8SaDMmn2/wDwi3w7ssm5nCbJr7H8Cd+cfU5plpbapr9x/YeiwLpMt3aoLqRemk6d1SEekj/eajUr6/1j7BrWvaettbbhH4b8Nov+ukPCyyr/AHV61HHo3iLxPLc+FPDN6IbVJTJrusgkfark/eQEckL0AFLYpGs3h74KaFbHTri80q8vAMPJc3RZ2P0BAFfLnx60/QtP8T/8SEFLd+divvQfQ17F8S/gnbeHtBmvI/ELy3CJu2yW+0MfTPWvlvUJZnnaOV2bYSoyc1D9Q+RY0peGkPU/KPpWoOI/rVHTl/dKMVek9BVx2JZHj5gQe9Sy1D1YVJMaoQxm4xUdK55GaEjeWVYo1LO5AVR1YnoBSbA7n4E+ELbxp8Q7HS790WzUmacM+0uo/gHua9r+M/wl/wCEajbxD4ViddNXBmtVJ32pzwVP9336iuFufhX4o8B6Dp/iR2Y+aiyyyQZDWrkZCnH4c1778EviVb+MbM+H9d8tdXjiK4cfLdR9M4P8WOoqdV7yL8mUfgL8UV8Q2sfhfxBKjaiibYJjgLcp/dOeNwHGO9cb8dfhjN4Zvj4r8NLImnGQSTxxD5rSTqWHfZn8qrfG/wCG8/g/Uf8AhJvDKzDS2kEjCM/NZP2/4D6HtXpPwV+J1n4z07+wfEPkrqwiMZLgbLtOh6/xeo/Gnt70duo/Jjfgt8UbXxfZr4f8SGIauE2AtjZeR45Hpu9R37Vwfxq+E93oM7eIvCsbvp2/zJIUz5lq3XcO+307io/jN8Kbrwpet4l8KJIdMEm944yTJZtnqCOq+/auv+DvxmtdTii0HxbLFDekbIr1x+7uM9n9Cf1p2t70BeUjO+D/AMaY5IoNB8XTFJVAS3v26N6CT/Gtv4i/CLRfF2oSapoNxDp0xU+dIq7oJm7YA6e5FVfib8FdN8Q6qb7wzNBpszgtPFjMMjHuuOnvXg9p4j8aaN4pvPh3pniSHT0djbXcrzgwRAZDFW7celK6+KLC3QwPE+oa1Z/2n4RsdZlMH2hoLiG2lJhdUI+c9sHtVGys4LW3WKJMBePx9f5V7bo/hL4EeF7UJqXiG51e9IDXDxuxDv36Ctm38Rfs+wqI18PzOmSAzW7Nkcf7VVGVtbA0u58+l2LBQMdhjtT4ojIyxRKZJC3yqgJZs9sd6+gWm/Z2vXExha3YfwqsiE/h3rL1b4g/Drwnlfh/4WiuL3GFu7pDhOO2ck1XM30Jt5nPeFvgf401qyFwbe30yFwSn2t8OfQ7RzVTxV8E/HGlwyTRW9pqCIRk283zY9gapat8UvHt/MZ38RXUIZvuQYRVx2FRWfxm8d2EvlzaouoxL8xS6jDA49xUvnGuU8s8Q211Y3Jtr2CW3nH3o5F2sKh0jLSE84X25r2O98WeF/iQi2GtWaWWoEYRs4Jb/Zf+hrNb4M+LLWJrrS7VdUtgCw8sgSKvup61MZa6jsclB+7QbiOwFPWQL/Cxx94gVd1LRdV0seXf6XeWbdxNCy8/XFUJTIoJyoGDtwa2TRDRn2uk614o1628OaOHllupARDvwpx3x2x619DeFfhD4Q8LwR3nxE8Q2PmIARZJcbV4/vHqenavmzSdWvNP8U/aLS6ntZkjZQ8TYbkdM1elu7m/mEs00k0meXkYsT+JrKzfUpNI+pz8UPhP4fJj0fT4JnTAU2lmORx/E3P61j6t+0S8eU03w3+6HQ3M5HQeg/CvALWJFTcpJYevcf5NVtTlzjawxsABPX/Pen7KK3G5S6Hq2uftCa3OWX+xLFRg4/et3rkYvivqj3QuJdLtJMNkqXbr/k159KrSOdxHsMcVYgtvkZlK7eOoqfZxfQSkz2vTfjtd20apL4egZgAMpcEf0rWi/aBjZNs3h2Xjrtuv/rV4RAh6cE7zg+1Nw20kqoIJzVeziHMz3lfjpok3zXfh26564ZGGfxqvP8TPhtqbFr3QdjN1MlkjAevIrwlm2uV2gcgde1RvhW6EcHmp5Etguz2S6/4VDrH+rW1tpGOQVZof58VzGt/DbR7kmTQtW4yTtZhIoH1FebzvuDA8Y6A1DbXV5aTeZaXU0LdijEUnHsw5jS1zwhrml7nktjNED/rITuGPpXP9G5BHqDXX6d491m2IjvjHeRd94w351auF0LxWC1uRZ3390jG7/Gl6hocSJpAMK7gdgGIorSuPD2swzPEbGR9pwGUZBop3QWZ+nfNIaWkNaIgQ0lKaSmAUUUHpTAKZk06mjrQAZopx6UygAooooAKKKKAEoooqRBTJMY7D6mn0jcqc+lMR8p/tCePPEGn/ABOn07SdZubS3t441KxvtG/GTWPpPxg8e2UPlrqzXKdf9IjEmR9a5L43szfFHXmZix+2NyTWVaE/YmOTnAp2TeqK1SPVD8dvEzWosI9PtEuy+5LlB0yP7p4qn4j8IfFLxRMPEGraXd35MSojK6EhOSAFB46155pADeI9PRhlftKDB6Y3CvvDT1CwoAAAEAGOwxWU5ezeiLSvufC+pWN5YT/Zru3ltp4+CkqFGH59aqtkjA6nq1fYPx4sbK5+H93cXFnbzTRKPLkkjDMn0J5FfH8XPJ5Oa3hK6uRJWPTvhJrfi208PahpHgnSjJf3Um+5vinFvHgKACeAec+vpXWy+HfDPgaaLUNcu5PF/jW4IFvZB9w809CV5OB6tWr8KCbP9n/U7izP2eYmZjJF8rEhgAcjmub/AGWkS48Wa1eXCLNcrbhlmcbnBJ5IY85PesnuyuyNWSw1i11ljqV+snjPVoGM8vHk6JZdXI7BscCsa613xnr1mPD/AMLdOvbfQrIGH7VCPLac/wATtI2OvXg5qKWaaT4WeN715pGupdZEMkxYl3jDjCFupX26V9BeHIILfwhpsNvDHDEtnGQiKFUZUZ4FQ3pcvlPh34l6t8QPDrvp+v3GpxpNw8dzLvRvocmvJHJdtzdSSa+g/wBrT/j7UdhKMV89jtUXuFrG1pqfu8+lWHNR6b/x7n8KWTrWi2M2MBAkUf7QqWbrVOQnz4eT/rBVqf75poCI9eldB4NstQjvItct4JFgtZQRcGMlFkHQE9M1z/evsD4JWdnN+zJdpNaQSK8FzIwaMEFhnDH3HrSk7FJHbfCL4gaX4+0aTSdVS3XVBHsubaTGy5TH30/qO1eNfFzwBqPw/wDEEWu6HLcJpbz7raZT81vL12MfbtXG/D24uLfx5oUtvPLDJ9sjXcjlTgtgjI7Yr7C+IsMM/g/W4p4klj+yyfI6gjgccGn8E0l1C94nLfCT4i6X4+0h9J1dYBqixbbmCQDZcLjl1B4I9R2ryb4y/C2+8F6ifEXhoTtpXmCT92T5lo2cjOOdvoa8/wDC081r4v0ya1mkglF5GA8bFWAyvcV9yTRxyxNDLGrxuhVkYZDAjkEUSXs5K3Ua95anjPwe+L1prkEHh7xVLHFqbfu47mTAjuv970bt6GqPxM+Ctvq+pyXnhCa3sZmy1xbucRbvVCM7T7V4R4mRYfFGpxQqscaXEgVFGAoDDGB2r379m/UL+68EaiLq+uZxFD+78yVm2cHpk8USjye9EFK+h4Tr3jvx94CudQ8JwalPFcsrW7xM4lCH+8h7Y9a4nSbA20bzXDGW4nYvNI3JYn/9Zqv5sl14z1me5keaX7Q/zyNubr6mtcf8esbd92M/hVwV9SQXau0qw6YxjrTGYAhc7ByP8f5/pUj8Kfw/m1Mn6/8AfX9asQ5MsC3QjnH+frSlmVDhRnGQAaB1P/AT/OnxKvkpwOpHT2FHQCrK2IztGSATz71l30q+U5xjgKQfWtZ/mR93Pyjr/vCsPVv9a3+fWplsBjs26YsMgg5Fex/DH4xeLPDMEduZodStEGBBcgtx6BhyK8Yf/Wiup0pVyflHRe3+0KzST3Kuz6e0v9obQr1Uj1/w1NH6vEyzKPwbn9am1WT4L+PLWUQ/Y7e/kQgZX7NKD7dieelfNkf+uC9iOR+FVb7/AI97g9/Oxn8BTlTS1Q07szviDoSeG/Hj6fDcm4jOGjZuu0ngHFdNoHg3xLqkInsNA1K4hIJ3pbsQ5HofSq3wnjTUfjZ4Zi1BFvIzsBWceYCADjg1962qqkexFCoowqgYAHtWSm4pj5Ez4nvvA/jaPK/8I3qakdMW54H/ANb+lUD8OfHV5LhPDWoZz02Y4x9a+1dR5k557fhUVqqhshQCOnFDrMpU0fHdt8K/HrIrL4ZvtuzgEL/jU4+FPxAOdnhu82juSoz+tfZo/wBW30qEf6r8B/Wp9u10H7JHxy3wn+ICIT/wjd2ckjIZD/XpVK7+G/jq3TbL4Z1HG0gbYwcn6g19nN0NVLkApyM8H+lCrvsDpI+KZ/BfiuBj53hvU0UHBc2zdvwrFvrHULcbbiyuIihIO+Fl6fWvuKX/AFp+orHvEWTeJFVx83DDPerVS5Lpo+I5VIzgHjrVaUdD09a+lfidpOl/ZppP7Ns9+3O7yFz+eK+dNSAW6dVAA3HgfSqIasZrqcUxXZHDKzKw7g8ipJOo+lRn+tJgb1t4v1uKFY/Ojk2jG50yTRWAvSilyoVz/9k="/>
          <p:cNvSpPr>
            <a:spLocks noChangeAspect="1" noChangeArrowheads="1"/>
          </p:cNvSpPr>
          <p:nvPr/>
        </p:nvSpPr>
        <p:spPr bwMode="auto">
          <a:xfrm>
            <a:off x="51752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8" descr="data:image/jpg;base64,%20/9j/4AAQSkZJRgABAQEAYABgAAD/2wBDAAUDBAQEAwUEBAQFBQUGBwwIBwcHBw8LCwkMEQ8SEhEPERETFhwXExQaFRERGCEYGh0dHx8fExciJCIeJBweHx7/2wBDAQUFBQcGBw4ICA4eFBEUHh4eHh4eHh4eHh4eHh4eHh4eHh4eHh4eHh4eHh4eHh4eHh4eHh4eHh4eHh4eHh4eHh7/wAARCAHaAi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iopaStTAKKKKACiiigAooooAB1pj9acelNX75pgJzRzTn7U3bmgYc0c0dKOaACilpKoApDS0UAApD1paQ9aQCc0lLzSU0Aoo5oFHNDADSUppKa2AKKKKYBRRRQAUUUUAFFIaUUAFFFJQAtJRSHHekAoozUTSIOucetVm1O1jLAyZOey5/WgLl40o6dazV1OGSQKVkU9mPAq0k6OgYH86CWyxSjrUO/NO+6AtILEtIaYDz1p1Kw2xR1p5qOnL0pki0UUUCA9KZTz0plNFIKKKKZQU9elIvSloAKKKULzQAlFP/Kj8qVxCLS80jUL0oAXmjmjmjmkAc0c0c0c0AFLQM0vNACCil5ooAKKXBowakBKMUtJQAhopaKLAJRS0lIAooooAKKKKACiiigBD0NM/GpKTFNAM5opz9KbQMKKKKaAQ9aSlPWigA5o5paD0oAbRRS80gEooooAKDRQaaASiiirAQ0UppuR6ikAtI5C45pjuBn5hx71yfi3xpo/h+GQSTJJOv8AGTUykorVjjFydkjq5JlQEkgexrjPFnj3R9HUo0yyzKM7FOcH3rxvxn8VNY1EyxwSGCHnbFEPmI/2j1ryzUdVvbqbbLuQk9N+Mn881yTxP8p1Rw/8AMeza58W2Nx5oQEdVDOdv5Vgz/F3VJZPlmijXsqxgV5Kd7OTsZsH+Lpn2qtceaQSPlI9DxWDqzfU2VKC6HtNv8VdaYDzJUnHGA5rufCfxPjuWjivIJEkl+VQhBDN9e1fK8F9NCcvIyg8ZIyK2tN8Q3Vo0aNIrLu3Ky4wfxojXnFilRg0fYmh+JFea6a9KQxxcb29aqX/xI0OxlCTTqS+cLkKQPXB5r5zh8Tare2a7bsxrnLLnr7VUupXY7pJFeRh8zu/P0zW8sW10MI4W/U+p9F8ZaPqxX7LqdvuPHlswDflnmujEzYDFdyjuOa+JhclW3xyqJAeqMGK++BzXS+HfiZ4m0GZJZLx7uBTwjORkelVHFp7oUsK1sz68jkUqMc57joakNeU/D34raH4jRY5ZI7O+/jhmG0n3B716baXUdwAY5EdSMqVPUV0RakrpnPNNblodKQ9aapGKWqMwpaMGlHWkykApaRulC1SKFooopgLTj0oHSg9OtIQ2jBoGc06i4CLS0UUgCiiigAoopR1oABmloowaAFGaKVelFS2OwtFFFIYGk5paKAE5pD1p1NI5piEooooEJRS0UWASilNJSAKKKKACiiigBrdKbUlMbrTQCUUUUDE5pKdSc0AA60GgZzS0AJQKDQKAA5zSU6koASg0Uv1poBtKBmkLNnC00luckcVVwHNxVO+vIrWJmeQIEXczEgBR71R8S67Y6LYyXV3KBtXt1PsK8I8ceNtQ1yN1iaSCxPAi343D1Y1z1a6p6dTanRdTXodJ8RfikyRyWfh0rKcHzLg8BfpXjV5dalrMr3U0hkkb7zSHCmprrywEe4aPZnCjaef90dz71mancyMSiMSfu7SOcfQVwTnKbuzujCMFZFeeKNU2PcAkn5gh+VqprJDGr/ZoAr9N0m0HFTLYZfzbjzMHgEfLj8KrytbweZD5cMannLfMTUpXKZXllj2jZGXY+gzWZqcreURLZDB6FpSDj6UanqVmmI1vZOn3Y1xWTJexH5Ybpxnsy1pYzuNimVZMxBom7AncDVsMzRbQuHB3A1BBCJm+dFyOjLWxbWg8ve2SRwMjrVRSE7mvo04SzGQWA9B0NOvbi5ZyyxsFPfANUbW0bO5nUAc7cVXvZIcFYmywPAIxUNalrYqzahNFM252XPB+XAqW3v5WcDhuPmBPykVQnuWkVlZgh7Ajr+NUjdeXINy7f9odPxot2JbOkkd4Hint5HiwdyuCdyn2Pce1e1/Bv4rTR7dM16cmYHEL7vlkHsfX2rwnTrjzhtVg/wDs/wCFPZTDIGwzRZ5yenuPeqhOUXoTOCktT9AtLvory1jmjYMrAc1cyK+Y/gN8SGsp4tA1i6DRuxEE787fQH1Br6UsrhJoUbcuc4ODnmvQpzU1c4KkHF2LeaKaOtOqzMKKKKaKQUUUUxjx0po60oPHWlPSkIPxopo6078aQBRRRQAUtJS0AFLSUvNAAKeKavWnVLGgooopDCiiiqEFFFFJDCiiihiQh60lKetJQAGkpaSgQUUUhoADRRRSAKQEUtAxQA1+lNpzDJpNppjEooooAKKKKACiiigAooooAKSg9aSgApCRjrS0zcAeaaAGbAzXP+K/Edno1k8sjY4OBnlj2Aqx4j1aHTtOlupmARR37+1fO3xA8UXerakwU9PuIT8qj/arDEYhU1Zbm9Gi6ju9iHxp4i1DXNXElwwYE5igB6e59BXOzSKZD57iedSSqj7iD+tUZb9bbfHA7vO/Mkj9fcn/AArGl1UKoWEbnlBCqoIyfU+1eervVnfotjXuxk7lnJcjLO55+g9BTEeO3ULGPLXbkyH7zH2rFl1OO1Cr5iz3WOQwyiH6d6rXGp+aCpk3S9yTwPYelWoi5i7dyyOjBnyqnJAbmsK8fIyViw3QseRVmXUPM/cxCIY4LFsD/E1VeZlwd6O3TAXIq1FE8xlXaYXAkDHuQOlVYo5GU/dkHYEYrYMccrE3GUJ6PGP5g1XurDyyjbiyno68fmKBNdSz4ci3XAGCrD7wIrtv7Kf7MPJXaTyPaua8Kss94kZbEg6HH3hXpM1s62sbNIACoJH3cfjQnYtRujhL6FrdmVQM5+Z2rm9Ty2/E2SP4RxXV+JjBAzKFkdhzuBOK4u/bzPmRRnHTNRuwloii93MV2OPlX0phuDwCucdj3qvKzDJwevUdqjZt67mY7vUVokYNmlbytGUlhdgA3Bz0rorS5+0ws2QzDHmD3/vVyVrIxJ27Scfe7fjWhp94becZBXd1Hp6ilKI0zfgP2W4RlYrtOeDyh6gj2r6p+AfjdtZ0n7Ffyg3luBvz/GvY18roqzopBwWHy+9dR4D1+78Pa3b6hbsR5TfOv/PRO4/CilUcJCqQUkfcasrgMrcU/Nc34R1mHUdNt5kYbZY1kQ/7JHT6g10SnPSvS6XPP62HClptKtIoWiiimAU/I9aaAadgUxARxSAc0tFIAooooAWiilpMYUtJS0hCjrS0g60tJlIKKKKACiiirAKKKKTEFFFFSMQ9abTj1ptMkKQ0p6UlDAKKKKQBRRRQAUUUUAFIaWigCMAjrRSv1pKYwooooAKKKKACiiigBD1pKU0mRz14pgB4zVS7mjghkmmbbHGMsc1YkJwPccV5h8XvEy28Q0q3lHyfNMQcZ9qidRQjcunBzlY4f4r+MX1C6EUJcIMrHEp4+pryXUNSEIba5Z2PzOOdx9vb0o8Qau0l1NMGUeYSASegNcvNdny3uGYDJxFn07mvKbc5czPTSUVZE91cMZDGA3zHMm3qfaszUtQkgDpGV8xhtd1/hHoP8aje5aGAZy1xLnbnqBVfTrO5v7xbe1ha4mJxwPlFUmFm9EVRLK444zjJ/iPsDWhbwX7RiKwszI7feYDOP/r16Z4Q+GG8C41SZjJniNRkCvRtJ8G2doQkKgx99y45qZVoo6IYObWp4BaaXqkKiS5huAp+9hBkfhVhrVeELOGHd1PNfSY8OR7NsiK69mA5HsaytQ8JWUzPDJaqwYc4FJVrmn1OyPAYbCYuYyisnoD+tLFp7Sboe4+6D616dq3g17K4DIN2B8vpn3qovh8SZn8vYwYBv9k9iPxxV8xi6TRw/hjTHTU9rRk7eQSMEV6FLG32YLN88rD5V9Fq1pGhn+0lkkQg5Jbjqe9aepaexDSBD5jAKp9KTmjSFKVrHnfiLS5pbdmYAHHKhc4/HpXnWq6bJDLhQUY9zyD+te4jQQwLSJvYnksxx+VYGreHFCvhT/usMgD61Cqq454V2PDLhZY3O6POO61EybgDynoR0rvfEPh9iD5UaA+q8Vw97ZzWkjblYAnkdjXVCaZ51Sm4srb23bl4NXIJWmGHYlgOCeoNZ7j5sjoelOhkKNxwfWtGjK51ugahk+TMQCPu5710cYeNw5+YKRnHceorzpZD5izKSGz+tddo+oG4s0kOS0Zwc9MdxWE49TaMr6Hv/wAA/Fk0N9JoN7KGRsy224/dPQgH3r6K0+4WSAMDuUng+lfDOk389rewzW7YlidZbds9GBztNfXnw31+LX9BttRTCPIB5qA/xY9K6sPO6szkrws+ZHa4pVpqNlQp605a6TAWiiimMelLSJS0AFFFFABRRRQAUUUtJgFOxTacOtIAApaKKQwooooAKKKKsAooopMAozRSHrUgFNpcUlMkDSYpaKLAJRTqSiwCUUHrRSAKKKKACiiigBrDJppFSU0rk0wG4oxRijFAwxRijFGKADFIRS4pCKAExTW6+1O4pjkBT9etNAZvibVotH0O51GTG5V+Qd91fKHjnxFLdPcSyNlriRgOeeeTXrH7QXiZrdo9MiPyRIWbH8THoK+bvElz/pMVurZeNNpPqx5JrzsTPmnyo9DDw5Y8zMy+maVvmOCcgD/P5VnXVxmX58GONef8KZPcAPI7tnBx+VZN1MxRFVS8spJA9KzUS3I1NOt7rV9TEFsjSSvxx2FfRHw08EwaHp6SSQq1wyjcxHOawvgr4Mh03Tk1G7i826nG7cR90e1ewW0Y2A8joMCuWtUvoj08NQUVzPcba2aqAqqK0o7dduGUEU6GLa+fT9auMoCcCsVc7LlQW6j7rMo9BS/ZJN25cZq5DH/ExGKmVWOdqhgKqNxNqxiX2mLcwHegzWRd6MpLKsWAV7Dv2rs2jc/ej2/Q1VuxxnayjHGR1rW7sY6NnFx2rK5zww4qUwBhhxn0rXkhXeT/ADqvcxgH5RWVzdWRiS2y7Tx3rLvbeMoVK5HSujmQbT+lZN8PlJ2npUXHI4bXNHikDNH8p69K818S6aoilV4gVPKkdjXst8yZYGuC8TW4kSQBeMnFdVKbPPxFNM8Sv7doGIj5XJ49KqKwIrpNes/LduuP61y8+Q5wMEdRXfB3R5M1ysuRPxt9T+tbHh64KTGHPEmcZ6bsdK5xZP4hnJq9bTYkSTJGeTjsw/xolHQmMj0GwkeW1wCd0fzD1Pr/AFr2f9nrxP8A2bqq2d1OPst2NoLHhZB0H414NpN2GRJAzFUfdn/ZNdZ4dmez1VVVtscjhkZTwrjof6VjCXLK5rOPNE+5IWLJnduGcqferCncMmuT+Hestq/h+zmkwZZI+cHo44YH3rqoyGr073VzzrW0JR0opFpaYxynFLkUylHWgB9FIDS0AFFFFJgFLSUtShBTh1ptOHWmMWiiikMKKKKACiiirAKKKKTAKQ9aWkPWpQMTFJS8UUyRKMUUYpoAooooYCGilzSVLAKKKKACiiigAooooAaV5puKdupvFMAxRijijigYYpCKXikOKAENU9Vu1s7CS6bAEalgD3OKuHoa87+N2s/2b4XFsjFXuG2nHXbjJNTUlyxbLpx5pJHgPxD1o6jr1xfOxaKMlznuR0H515RHcGaWe9kb7qtj6mt/xdfmPT3lzkTOVUH0FcYk2zR+Dy715Su9T0npoV7t90fzE4yMn681p+CbFtQ8QW7tEZBn5R7Cse+YNJFaK2CeWPue1ehfC2yZdWjZI920Y4rWT5UTTXNI+hPCVuwsoRJldqDCjsK6eCP5OnesnQYyltGpyW2gGt2POwBeD3rzHqz3IbFiIJhckDJq4iKwAyMZxntVOCNcjdnNaFuy7TnA46VpAmY/y7ZfvNnsMCgPb5+Xeo914pzTR/8APRT6AdQaGLiDO/cD6Gt7IysyO5XzkXa3zZ4Geoqtf7YyI2GGI4BNSsVbG6IE9M9DiqV/FAXLCBtwHBZ84pN6DgtShOq+Yc4Bx61BLGQ3JXB96l8lZJgcfUetRan5aR4WMZGOhrE36mZdY5x2rI1GTB4rUuhwx9e1YF5Jh8Z981nYt7GLq5CsevPWuW1CMsXGOK6XUtzlhwQKyLmLcoIHOOa2gcdTU4DXtKjljYquWz0Fea6zYvazMGBHPWvaNRjCpJuX6Y9a898SL9o3b05BwGx1rtpSszza8bnCZwcGrFqw3FSeGx+dNvITG5/SoVz5e/0b+ldW6OK9jqtCmxDsJ+6dpHsa6yCaVbVCrHzYsEfUf/WrgtImHmr8w/eqcj3FdjpUpkjVXzgKCcd8cH9DXLUVmdMHdH0v8ANe8+GWzdypkUTKPRx6fXmvcoJBJGky8A9R6e1fIfwX1p9M1WNSw3x9c9wCQR+VfWGjypNbL5bZSQBlOfUZ/r+ld2HneNjirxtI1l4FLUUTblweo4qVelamYUUUUwFXrT6YOtPoAKKKKTEFLSUtSgCnDrTacOtMYtFFFIYUUUUAFFFFWAUUUE4pMQE0hpCaKQBRRRTADSUtIaACg0maDSYgooopAFFFFABRRRQAU0t2oLYpp5NNAFFFFAwoNJmg0ABpKKKAEY9R7V89/tH6uz6tFp6dY48DB6Fuv6V9AXcixwli2MCvkf4q6t/aPii+1BATG7sYiT2+6P0Fc2MlaCR1YSN5XPHfHV8rXJtEbKQLtH1PWuftpt8EMfUZyfoKXxDOZL24f1lNZ1qxMezvn9O9ZRhoayl7xo6ZG1xfNdNkgnC8dTXuvwdsSSXwd3fjpXj3huES3SQxqWc8Y7AV9K/C7RGsNPWSYtnHCntXPiJWR14SF2egaVHsQbua1UVcbulUbbbgFeg7VejIx2/OuJI9UerYIPX2qysnJyn4VACOvA445p65bGTnAzWkYsTJ3WNhloUPsowary+WkKqIlyDjLEipPMOOQQAex5qO4bfGSvKng85/GtbaCtqRRTxqpDAbgcff6VHNIjgbZVyevPSkSRV6jdj1GM1MsMLIGKryM81GoaIqxNsRtw3MT8uBWfOWwymNsnJBrUuZFjB8sgA4zisy4d9u7J3DvUtaWKiY97IQQN2PrWFdqWLDJOe1bN9JHna4zk9zWbcL8wYDrWdhyZiXke1Qq/iaz54xs4GTjFbmoR88cetYt8dnfoKtGEkcpriFS3t2riPEEapCx2/MDXdaz+8Y9yeTXD+IVZpG5JWuumefWRweqfM2SuCO1ZxI8ll/2/6VrapGxfgEist4wiliepyARiuuL0PPktQtJjDNH/sn9TXd6ZMQADgAr/OvPHOST0Ndlo7mSGEls5UCorLQ0os7rwrdLbapbXDSYMmNx9819efCvUhqHhiHdjzYCUJ+nK/oa+K7GXy4432ggEfqa+ovgLqfm/6JvO2WPeM9mHanhpWlYiurxueyp9/cGyGP5VMDgVWgyVI/H6VZruZyC0UCigYtPHSmU8dKACiiikwClpKWpQgpw602nDrTGLRRRSGFFFFABQelFDdKsBN1ITmkopCCiiloEJRS0lABQaKDQAhooNFSwCiiigAooooAKKKKAGP1pKV+tJxTGFFHFHFACYpKdxSHFACUE4o4pDTA57x9fGx0CaRWCu4KJjruPA/LOa+QfiBebtRnji+VEJVfYLX0t8Zr3yrILuG2JC+0nGTjgj8a+S/EM6tIzbixIbJNedi5XmkehhlaLZ5nckzSyL3ZiaiMkaMI0fA6ZAzzT5f3Zf8Avkn8KZCoEwKpznj0rVaIzZ6Z8H9NWTVoFaPzTuXA/qa+oLGMRxJFwNo7V4D8AYzJq2VAwqlmOOSa+hLJckg9B6159d3lY9bCq0LlnzUgj3NgL1Y56e9ZF14oJcx6fbyTY43bflJ9jUFxb3WrX4j3bLKNvmAOC59PpXUWlra2sSqIUVQOAB0rJLU6G2zlJfEt7GrPeW00e37pIIFXtO8Z6YyeXJM6TdBuH3vpWxqb2M0ISTLgZ4rh/Emm2cjFoFEZx2H6+1bq1he8dxFq0NxEHjkXB6ZPNC3bBVV8evB4ryWFtQt2/wCPmQEf3+fyrqND1Z5V2SsdxbvSkaQlfRnaXd1tjDPgNjoKnW5X7PH0yR0rmrmcs3ztkk5Aqa8vPJiHzYI/wrLm1NHFGhPcrk44zyazpG3lm3tg8nnpWLPrUawgmQbmGRk9q43xD4zntEcQsWboEU1UIuWpEqigjs7qaJXBldcdiTxVSfVLBfladRj1NeVW11q2v6gfm2ZPQZOK7LS/BaFA19M7NjkF8VbgkYKrKWyNeS+s5shLmM/jWHqsi7jtPQVNqfhGziQmCSVGxxl81ymotf6Sp+0OZ4D6dqSijOcmtxbhwC4bnjjmuT1SPcXHHPFa0l/HO2Vbj0rPvl8xdw6ZBzWyOWTucVrFjtk+XOATnnoa52/mdvvBTj7pxXda5GqszdiPzritVtwrkgYHauimzkqxsZbH+ddT4ff/AEVGz93IrmCuciui0JgbUAngGqq7EUtzp7GUNEEznOf05r2v4F6zJb6nbLPLtRLhceoDDof0rwmxbbErdAHGfpXpPw6ulj1h4XOC6DYc/wAQHH8qxg7SRpON00fZqyY+dT8jAGri+lYHhG9XUtCtrgrjdEMg+vetuAsFw3JGfy7V6RwdSaik3UtAC04GmUq9aYD6KKKTEFGaKKkBacKbS0wHA0U0GnA5pFIKKKKACg9KKD0qxDSMUlKTmkoAKUUlLmkAUlLmkoEJmig0VIBRRRQAUUUUAFFFFABSGhjgU0tQAm7PWigYopjCiikzTAUmkzRmkpAFNdgoLHoozTiaq6hIsdq8jnAUZNFwPGPjXeKfOkaTjcIQP7pPX+lfMfiJxGHYc+/vmvoL4kO91aL5hIMk7M7D0GTzXzz4y3R259zxXl1tah6dFWpnDXi/v3Ycbju/CnQRu+1UycjjFSXkZeGO4XkAlW9RmnaQ224CjqDitm9DNLU92/Z/tljZ3VeRHtJ9Wzya9vUbYDjgkGvHfg3ut5hCcAmLJ9+a9mtxvQDrXnVX71z2cPG0LGfpEjQs5mwMtwOwpuueJLPT4d1zcLGgOM5/kO9ReIW+ywtIOBjOOv8AKvK9ZsPEl9f/AG2FEUE4jkkBIjB9FPf3pQs9DTVJux348bWK8NCUJ+6ZnVA3pjPNZGpeOVhuAX00vHIMq8MquAPcV5t418NjTbjTvtLS3fm7nlZpivmMDnaD24zXLWxmvNTvri0trnT7cz/6LE8u5o16BSeh/Ku/6uuW55rxjU+Vo+gNN1zTdbiysPGPukAMKlgijWYNGowT09K81s7S8sNRSAytHKFUiZM7WHoa7zRYbw3Mf2xWYN0Zfusa5J6aHo003qdlHZrIqszDp1HWszxFGUgkZXPHr9K6vR1Q2wBIB6Yrm/GzJHZz44IB/GsVubS2PIdX1KV5VhjDFgcLg1c03we97ELjU7zylb5iqjOBWJpiS3XiGFQRgzAHPpXS+LrqeUi3Pm29mPvRxj95Mfb0FdF7WSOOzlqy3pn/AAiulXPlWt28sy8N5WXI/IGtY+J9DiyPtiI46CQ7cH3zXHazpOuDwXc6rHv0u1iAWKGHiQgkfO59K8u8VQxXWviLT7W9gt1tkEzSz7/MlA+ZgQMYJ6CuiOH5lds454v2cuVI96udbs7xiIp0kAHVTkVymuXcU8ci7lKrwfrXlekWOuJbm80+aYRoSMlsDj0z1rodLvrjU7ExzAi4HDAcZqJQ5DT2rqLYjPlq7heD3NWRuFsC2DkU+y0rzJcytuf/AJ5rzj61LqkflIIlXGBildGVmczq3zpzyMYrldXiOMHkdvpXWamMJWDeKJrNscvHnI9q2gY1EctIMH09q1tDbEBPHBHH41nXK/M3tV/RP9Q3rmtZ6xMIaSOjs9rwsG9sfXJrsdBdobq1mRhkk8k9xyK460X/AEct/tiuos3ZdJSVQN0bq3Sua+p0NaH1x8J79G0kw4ZQQsgXPZu4/GvQI2PmvkDGFxivFPgpqgnhtlDlyHMJcj+ErlR+Y/Wvabf5oQ/c16VOV4o82atJlg9TS03NKG5rSwhaUdaSloAfRSA5paTAKKKKkQZpaSlpoBRSrSClWhjQtFFFIYHpTSadSEcVYhtFFFABRRRQAUUUp6UmAh6UlFFILBRRRSsFgoooosFgpDwKWmMMetNCAtmkooJoGITSik60ZpgBNJS0UAJRS0UgEODWN4of/iVyoGAJHJrYc1zni4tJpd0V9dv0AoezHHdHi3xCcouoFFDxxhkVh/exz+pFfPvjcn5I/wC65B/KvoH4hlY9AvYlUh2mJ69i3X8lr5/8ZJuYupyUUg+54ry6nxo9Wn/DZw7M0aIT90n5vcVe0G3H9rQRyEKHmAI9s1Rul/cRn/pn+uauRyFTa3ifwuof/eHf8q1exlG3MfQXg2P7L4hgIGEeAqPzr1rTmEkQNebaesavpl1HjmNAfxr0LRG+XGeK8ybue8o8rsTahY29wV8xWbB4+YintYW8kQyhIUYJB+6KtuuTz09fSmRW7qHe2eSJv7xG4N+FTF2Y2mcpqvhNrmXylhjvLdPmWGZD19Qe1YqeBIbe4846PaQybtwcuXCn2Br0KSz1xlJTUI1DdzGcj8qrTaBNcFf7Q1a4mVeqRrsFdDxDtYx9hHmuzkfslvZz7pmEzsNrKmBkfSuk02H/AEVVS3MKH7qnt7itew0PT7MCSO3Vs925NWbkKWAC8fyrF3e51K2yIbD92pDD5vWuJ+I935dpIueSDiu3k/dDjmvNPiVIWA7+oApxWopr3Wzk/h9YFtV+1TLvbcRGvofWu/lsrGeNvOt2W6DY8wHmuR8HuLeZJs8A5/E16dp9vFfWwfblkx+NXJe9cwp6K6OeuLeeTTbizWVLiBkIkjmbBcemK43VPCltGwNvoGRtACmc7PfivVLnRoph8r7T3VhWVdaPeK2LO4SPHQEnHvWiryirGdShGbvY87ufDsjQRNOEYKdqxxjCrS6N4V01bUvdL87E5x1Fdpc6HfsU826hjRfQFic1XbT0tUMaOdvcs2SaiVRsFRscw+nWNojLBv2jqCR/hXI6zsRnxkD3rtb/AGpNIBjkda4TxK20nFXT3OeqrI5TVZOoArnmm8u5fnhhita+k+c81zt22Lgt2HJrqhucVTYo3JUTMuDgmrmj/Kjfh/OqFz97NaWj8hjjooJ/A1rLYwj8R1GnR77aaMDPzqw/Kuh0vLaVcoy9Ygwx7H/9dUNCtt1sX2n7mWHrz/hW1oEJivY4W+4/mRH6/wCc1ys6T0P4Kar9hlILOAXinTnrtPP9a+pbJlZCV+6xyv0PSvibwVqDWN0EBP8Ao0u056Bc19h+DLxbzRbaXdu+RAT68V24aV00cNeOqZvHqaQUUV1mA4HmlpoPNOpWAcvenUwHFOB4oAWikpaTQgpaSjNKwDhS5popc0AOFFNzRRYdx1DdKKKoBlFPwKMCgBlFPwKMCgBlKelB60UgG0UppKQwooooAKKKKLhcKRulB6U0k0WJEpDS0UDEzRmg0CgBKKWkoAKKKKAEb3rnPFLf8Sh8Aksx4Hcmujf7p+lc94m+XTNnA3sV987SaHsxx3R4l8QowmhhWbMskqb/AG4Y4/WvAvF+ds7DkBjmvfvHzQmytVYsWM/zZ7gKea8C8Sn5pV3AhwcmvKm/3h6tP4DirxD5a+nlkj3FSaaytZyI+MbFcZ6Ag/4VNcqpgw3BiGxh+GRUdlDutyGGNyY/Ctb6GXU95+HU02oeD7GaViZYBjPqAf8ACvVNFf5fbNeRfBuVl0HUbFhkiPzl/LkV6noEm5BjuoP4VwTWrPZpyuos6aE5b2rRtT/CvGay4GyBg4FWIc+YrFjgGs1a52KN0bjW6MuGTA9R1NQvbwqvzKfqTUltdKwCBuR61NI0SIZWK49M11KMWjk96LMmUCOPJbjbkY7nNRylXOVYMNo6dqyfFOtw20LbcAAYUZp2jySSWwkZcbl78DNYvc62moqRakjEgY7sYFcB43tDJG46k16NbWdy0BmEY2+5rifFT/f3D1yRTUXczm1ytXPMdPvPstw1s3XPFey+DWaSyTPBwGrwjV4ZpdTLwH5uTjvXrHwo1lZLP7LOcSjhgeo9K1aOei7+6egXEe7LYxn9KzLhRGwRnYnBOSa2Xmi2AnkNxgetYupTLsfHDLwDWU42OqmrmVqEyop9B6VzOpXGS2OB61s6hIBEW7muV1efCHDVEdR1bJGXqtwqo4715/4mnz3ro9YvARtz0zXFa5Mzk+ldUFZHk1pXMC8bJJrDvwd20DOetbcw3Z9KzJ+JjW0Gcc1czZ4j5YJ4rW8NR7pWjHUxtx7daoSH94UbkNxW54Wh2akiuOGQitJP3TJL3juPDkblfLOOQQPyH+NXdO2m63AYKXaM3tnIP86h8Njy72Buo8zBH4CrtxH5M+o7MHDBlOPQiuZ7HVYzIS9v4guYm4jnjZfTDZyp/OvqL9n/AFcX3hpLeSXMsK+Wy9wR0r5b8WtJb6gzxkgHBJH1yK9m/Z28Qxx6v9kLRlLxFfdnnd3row8rSRyV43TPpBTmlpqY25H4U6vRRxAKcp5ptKKAHUoNNU0tFgF3GnDpTKXJoYD6KKKm4AKWkFLSEFFFFAD6KKKodgooooCwUUUUBYaetJTj1ptIAPSkpT0pKGNBRRRSAKKKKQhCeKZRRVXAKKKKQBRRSE0AFJS0UAJRS0UANf7p+lc94nAa3twTy0pz+CtXRNyMVh6+B9ntycDZM5J/4A3FJ7Mcd0eG+OIkWK1VMlgrk59g3/1q8E19d0s6beRGSB/wIV774ub7RZWzt8rb5V3AcfcPFeCeImaO82gDcw2H3HX+leVP4z1YfAcnI3mLLIRzwH/KrNnFteOPHcD9P/r1TiDebIgwQxxxWvpqiS62/eLOcEdF5H+FaN+6Qtz1j4RGOPUjbMv+uif8a9L0MCPavouK8h8E6rDo/iawuL1A8XlshycAFhgH8DXr2lyRyyFo2Vl5wR0rhk7nqUNkbdpKzKewXpVuOXanJrOSTZxnqBStcfKRmsz0qZpm4KKSG47Vn6lqrRwvubCjoM1nXt6I4yS/PrXIa3qU9w/2eM7i3GAe9XrYJcqLNrNJrHiMK2XtrbDP7t710Wt+LNF05kt7i+jti5ABPQfWpfBmkLYaYi7Qzv8ANIe5PpWT4k8F6XfX32y4jaSEggx9RVpGbvI2JfE72ttse6Uoy5Ug8MPUV5t40164kLusyxwDJZicVf17S4dH01LWGVpIIj8oY8qD2rzP4n3H9oLFYWbBLYDMmOrHFbwjd6nJXnaLstSKw8S2Mmp+VBcCWQnqOlbuj+IpLTxNbCNyonBV8eoPBrzLQdKltbtXWMyMOgFejeE/C91canHfXxAII2ovYVVRJHNh5Tuj3zTtSE1tEd53AZpt5cB2Gfu1kWm6C3RVIxSzXDL94jHeuNu56sZIrarLhT82AK47XJ8IW3cY4rc1e4V8qGOK4/X7hWjK56VpCJhXnoc5q0+5gc9+a5rUzljjpW3c5dvu96ydSj+U8c5rdHlT3Mhx1rLnTczMD0rXmGAT7Vzwvk86RDnIJrSCbMpNLcjuNq3KK2Rkiuj0fPmxjuG+Vh3zXITT+deo3O0MAK7DRh+7CKMFWBBrSeiMYO8nY7nR7gRNFIVH3kJ/3uhFaNyc6ncIUOHDDntnmsO3ISOIkEhmBP1rcmfzNQkBKklAS3vjFcnMdiWhT12H7UWiZQZHg3Ic45B5/MVZ+FeoSWF7C8fMltOCAPvbScEVS16RkurKRTzsCj65zVbR7lbTxVvViqT5cgcbX9PpmtYvRNHNP4mj7m0K+S+0uG6RtwdM1oV578F9QafwvbQyNv2qQDnn/OK9CNetB3SPOas2FFFFUIcvelptKvSkAtFFFICSiiik0AUopKKQhaKTNFAElFFFUUFFFFABRRTT1oC4tNoopCA9KSiigYUUUUgCmEnNOxTSOaBWEooopgFFFFIApD1paQ9aAEooooAKKKKAEY8isvVI1kEcZyCXbGP901q9xkVQ1HiWBh/DJn9DQ9hrc8N8Vx7tNgG3Cm9lXPccgGvAfHKJHqpeMfIJj17YNfRetxSStNHIQBFqLtgjorY/wrwT4i2jR3c6FdpVzgD615dXdM9KltY4DYq3E8mOilh+danhRNzLvHILVUeNjhcAM37sn9a1/Ckfk337zlA7A478VM5e4y4L3ka93Y3GpXtrpsDqks7KqknAHPBJr27wp4ev/Crz6DqciyXFuwYssm/hgD1r581vU5bK/S4jbBBOBjOBXpHwC1iXUP7Tinmmml3I5kmcsxyPeufl/d3O2lJe0setyJkZ9KoXckkaHaMitXcpjGF9jUF5b7oDt4JFYpnpp2OF8QaiwPkxn5m7+lO8K6Y9zeCaQZjTnLfxGpNT0eQ6taluEaZdx9q2tJnhSRo0faynDK3H5VaZjNu+p00DeXEMLjjH4U7IJAXk981SN1twrOoHvjFNt7mBGGbuM884bmrsy1dlfXNMjuo2jYDH0rhNW8GWm1pXhAY8LgV6Y58yXiVfKx1yKxvENxAqhEkjY59QKq7RnOmnueZweHbe0feqZPfA71uWMZt484watXUqLuYlST0wawtQ1UooRCcn07UO8jB2idPFfKsQDPggdKgkvkc/eyK5CPVlaQKz/MeuWxV2zm+2XipZBmClVLAfK3tUygkONS+xf1VmaJmHAxXJzQvdF9oPynn6V6XquitFbqH5PQiuZnto7dpIx3GPxpwkFRM4uW1O04GQQcH6VhasmF98V3H2fbYM3TDPiuH1xgGYVsnc46isYN82yBj6A1geGLaxu9Uc3xfyyrbQvUt2/CtTW5dlhI3tiuStrqe3ffDIyN7HFdFOLcWcVSajNXLOpxQ2+oMsLZRTXaaCFfYB/GikH3BrgmkaWUu+WZjz9a7jwo5a3gYAkocHHXFOtpBE0XebOxkX9zAw5AlGfcGrtyVW4UJnDdT+NZ8Mga1RVDYD9T1FT3MjEqehJA+lcF9T0FsHidV8u2ycbU/qap6hJDLFa3kcar5BCtjqcdM1L4tkUQxjnJTP60lnaSf2VqUe1GUKjDJ7nDKR/KumkvdOSo/ePoD9n/VWMbQMP3aOrod38J4Ne8JytfI/wOv5v7RQZYNt2lc8ZHavrDT5xcWUE6ch0Br0MPK8LHBWVpXLNFFFdBmFOXpTacvSkAtFFFFgFBOafUdLk0WAfSUi9aWkIUUUDpRTESUUUUiwooooBhTW606mt1oEJSUtJSYIKKKKQwooooAKKKKAEemU8009KLgJSGlopiEFL+FFIetABSUtFIBKKWm/xUAL3FVL5fmjbtv/AKVaaq15jZuP8JDfr/8AXpgeR+ILdo9QuklBKecrH1IJIrxn4r6W1tq9zGwIOc89v/rV9AeK4Et9TjlZTJul2kE8DofxrzX416fuurfUEQuk8RRmI9K82vG0fQ9CjK8j5+WNftmxs43Bv6VoaaqQzMFyBv3c9eabf2bx3TZGGjAb6irkscaXHmEgKUD1yyd4HXFe8c14sdftpRSTjj611/wA1BbXxbLas20XNqdv1WvP9clZ9Qf5snJq74J1Q6P4rsL4/dSQK30PBrZQ/d2M1O1S59fQSBox3HapWbOD2FY+m3atDndkEALWmkg5HWvPZ7sJXRHq9qslmzL98fMD3yKytMsLPVLQtdQ7mBYH5trA+ua155lKeUPvEZ/CqujR+VPKo5BOam9mU4pnDeKvDuoaUzXFrfXM8DNnY8hJX2965V9SvIEfzrC53f3gD/OvcdUso7u2KFckjoa8/wBU0uSwm3bW2E4I64rupVL6GsWmrXscVL4knjtXVrq6gTgkOxB+grKbxA+8IPtUzd/mJwa9Cv5NNuo3E1nERtG0MBkY/rWVdz2EcQFrHGv7rceOc102I9nfqcHc6trE5xHDeD0BBqgy6/c3i26zvAW7F8t+nSuov5p7qU+SRGgHzSdh9B3qtablkW105WaZj88jdcf0qW7I4q8YJ73Njwt4TsLYrc61eS6jPniIudgPvjrXoXgu3XUNcRmhSC0tcuFVRgkdK4+NI7Gy2sxZx1Y9Sa9G8AD7PpHnMoUyjkEVw1m2FFIt+IpFH45zXnmoyb7x0966vxLd5lcA1x27dM7Hv1pQHVaKmsssNiR0+UmvMdYnEkxruPGF95aGMNxjivN7qTLljzXTFHBVZh+J5sQJCP4jXOkVqeIH3zrz0rNxxXdSVoo8yq7yY6LGSx7dK67wdM6xSKGI4ODnvXI9tvpXSeFZNki7ujcfkf8A69TW1gVR0kegWUnmRevyZI9M0+4fDBR0wpxVeD91FMDwSQPwA/8Ar1ZkVmVJOByM+1eZ1R6V9Cr4vlH2gR7TtESj9Aam8Lzi4EaXLbmEf2WVQOTj7p/lVHxbMP7RPORll/QU7wrJ5d86udpASRT6k8V2UtEjjqO8juvhtOdP8ZSRSHywpDrsGMjCkcfTNfXHheTOkJGQBsJUD2zXxhpF39j8bxsgz5ioh5zyVxxX2P4NYNpaYJO7Dc/QV24Z7o5K62N2ikHWlrqMAooooAeOlFMooAfRRRQAq9adTKctJiHA8dKKBRQIkooopFhSNQ3Sm0hXCikNFFxBRRRSuO4UUUUXC4UUUUXC4UUUUDCiiiiwDH6ikpzdKbTEFIetLRQA3mjml5pOaQBzRRzRzQAvaoLlPMjdR12nFTc0yQZPvimBxPi63E9nIy/6wxBl9Ay//qrkPHluup+D1uDH9xQ4x9f/AK9ekXMKu/ltzw6N7d65JLPz9H1PSc73iZggbphuRXNWjdNdzopS1TPmTWrNku0kxjemw57YP/16y9WzArPJjCxfyOMV3viizUSSL5Y/d8/jXmHjm+X7OY1K5Ltn6ZrzIa6Hpy01OPlcvdu351DI7KGPP4U/G3GepGTUUv8AqiO+6uxI5Gz6O+EWvf2x4UtHklDTwDyJvqvQ/lXoMdwdo4r5X+F/iY+HdfCyuRZXRCS/7JPRq+l9Mu0uIAdwbI4I9K4MTDldz1cHV5o2NFn3EN3q/pS9TWaUIHy9a2NKYKqoetch6CehcI3jKjK9D9ax9XsWkVtqhh3U10ESqpPvzUMsO7K1siWrnk+taHdTTHyUMQ9+lYkugairn5oyvt1r2ifTIGUh5Mn19KzLrR4P+en4+taqrIlwk1ozyK40i+ACRQ4z9527fStDTNFWxiMixlnPUnvXfy6ZCp3Kd3tWbqtuI7dmZcYHAFHO2c8qWt2clHb/AGq/iSTkA7mA9q7yymaGzSL7qIuPxrmdNT7PH5nljdIfnb0FW5b4Y2lunWpnqVB8pHqreZIzMfpXP30y28T7mAzzmtG+ugxLZ+UDniuK8U6miIyq1XCJjVkcz4q1DzpWw2a5iaTd8uak1G8aaVmz9KpglvmPeulI4JSuzG1v/WR1TB+Qeuau65/r0HtVJVz8tdkPhRxT+Jip0rc0RsTxKvUcfnWNCpJx710fhu2Al3svGM5PWoqP3Sqa1O2TLQkY5kfj8auFNsYEZ/5aAL/n8KggXEccgxuxmnalKYLRDkli2QP0/rXl7s9Loc/4ilzfqrN0Us34nH9Kl0R5JM7hn/Rsjj+6axdQuDNqN02chFEY/D/9dbXhKWMzv5jFdls4z713xVkcUndnRaC88vi7SGt48vJcxovuS2P619p+CkWLSLeNTnbCg5+n/wBavjT4bQSXnj7RLct8sU7Tkr/CqKWJ/SvtHwlDJFpcQmOXESKT64FdOG6s5sRukbQ60tIOtLXWYBRRRQAUUUUAFKvWkpV60AOpy02nLSYC80Uc0UhEtI3SlPSmUDuFFFFIBDRQaKVhBRRRQ0AUUUUh2CiiinYAooooGFI/WlopgMpKc3Sm0CCikOaTmgAaijmjmkAc0c0c0UAHNNk6A+9KxprdKYGfcxhbncOpHP4H/CuVu42s/EbdViuf3Z9zj5f61190w8vr8yncMdx3rA8XxSPax3UfDKcn6VE1oaU9zwv4n26aVq16zNsWTDLXz74lna91OaTA8pCQMV7H+0L4kt5b6Gxt8PeMmG2nOK8NvSI4/JVsn+M+pryYxtJnqSleKRQuSdpI61C7fu1+pqZ8PGVGAcVAPmOD2FdSOZka4diO45FewfB3xg2yHRr6XE6r+4Zv41/u/WvIEXa7/wC6anaaWFobiFzHKmHVh1BzSqQU1YqlUdOXMj7CtrwPEpGM47Vdsbplk5ryH4Y+MDrWkq0j7LqH5Zl/9mH1r0CyvfMTB4PavMlScZHt066nHmR3tvOxAyce9STM7LhcY9a53TLwSRgeZlk4NaRu1jTZ0HfNWkdUGmi63CJu49j1qjfKkinHIFU7u9UbCJCeDxVePUSLchhgk8VbWpZHcStFhaxtavBIhXuB+tXLy68tHkkYd9vNcTrGqKJCQ3emo3MK0kkSX2pC3gVWPPLGsKPWN8owcjriuf17Vned1Vuny1kWt5IshbqKvlR5rqanaaxqqxWxXcOmSfU15prupyXMrBT8oNXNWv5LqQqG2oBg1jzW8aIX8zn3q4RsYVJtlBm3yAdqmHUUZhzliMDjIp05WK2MmQc9K1ZgnYxNXbddjHYVWRgM/SiR98rSE4pI4yenOa6ErI5W7ssQqOPTqT610vhyN5sf3pGC/QAVz8cDEDLBdxwozyf/AK1d14UsNsaOoycEAjoOK568rROijFuRuWseGGeVTC59TWZ4jvVSJpGOBGCR7VqXbm1iY+21T/WuD8UX3mFLVG3FyC3sK5KEXOVzqrS5Y2KtixaAyd2Yk/U10fh90jgmbZgPiPHTgnn+tc7bfLCOwyW/pXQWYxaxRx8HqM/TrXZJ2OOOp6n+z9p/n+K9Q1RlyljZiNGPeSXgCvr7TY/Ls4/8+39K8F/Z68MtaeGrSeUN9o1OUXkg9Il4jH8zX0AqqETb0AFdlGNoHJVlzSZKOtLTaUVuQLRRRQAUUUUAFKvWkpV60AOooooAKKKKALFDdKKD0qQGUUtBpAJSHrS0h60bCCiiipbAKKKKaGgoooouOwUUUUAFIelD0ymAUUUUxCGkpTRSASiiikAfjSHp1pBz0oPFMBCcU2RvXNOJBHriq884jjLswjQfeZjwBQ2gQ2bbtJK89AAK8s+L/jy28N2MmjWcRvNYu1K2sCHPXufpUfxJ+JwtZf7C8KwPqOszkxqf4E/LvXB6D8OdQ1G+mvL7UpLjVLpc3d4MbbZe6KT3x3rlq1bvliddKjZc0jx/WLa4DXM98RNqDN/pMu7IjP8AcX+prjLxg821I8KM4PsO9evfFXw3p+gNFFZbzbFMrK5+aQg4Jx7+teV3KJsOzAL5A+nGa4Yq0tTrk01oY2C27A4AqMoVHPWrhXLsF6e3pULH5S23Peui5jYr4xK+egH9aJR+5GT/AAjFNlb74HUjJpZR+6bPYDFWSWPB+uTaFr9veox8onZMvZlzX0rplws0Mc0LcOoK/QjivlSVeK+gfh1qMl34R0663ZbyhG/1XiscRG6TN8JNptHdpNNHiSE4kHUdmpzeI0bKTMY2Xgg1nPcM0QI6isy+urWYbLhOR0K9a5EempNbM3X1DcQyMXXHUGh9Yhhh+bAPua424Zo1P2e6ZV9DWbdPdsCWlznvVpq5TrSN7Wteeb5VPHtXL6lfMylR+femvHIy/NJkegqrIgA45+tPmMZSctzKuV3liOpqBwsce7PPetR4faqMsYeXay4H04ppmLiYN00e8sJOvrxVd2EoIWTp2PStjUbS3ZCqqxPcqvArnbizG/Ecj9f7tbRaZzzTRDMjRsWX5T+hqrJIzx7dxHtmrhtcL88zflUTQ/8APNWZh74rZNHM7mekOTyw/GrMFtk8yKvpzU5tJHZRujXPYtW5onhWa8ZJBuaL+N0XgfiaJVElqEabexS0Cxmub9YYBkkjcUGT+JPSvRo4YrG0SPfjA59T7UyxtrHR7TEHlL/fORn8TXO+ItbDFhEwVB/EepHt6CuGcnVdkdcUqauxPEmrDayo25egUH7x9vYVxURa4vGkbJJPBp91dSXDtKxIz8qD0Hc1Z0uILGZGGO4rrhBU4nLObmy7bRhnC7cqBz9BXc/C/wANv4q8TQaad4iDiS5OMbIh1598Yrk9MhDhgoZrmbiNFjLH/wCtX0j8Hrrwl4a0j5dUM19Oqm9kaF/mOPuLx2P54q6cOaRE5cque2+DtNjh33KwCKJUWG3QDgIorfmuooVHmlR+OM1wl18TNGsrDfCbqSNFwJjAVUnv1Arl9M8Zan4s1eJ0i+z6OrEiQOC1yQeo9R64rtclscqg3qew2Vx57tJ1B6VcX9KztGRRaowy5x1xwBWkOlMTCiiiqAKKKKACiiigBV606mr1p2aACiiigCxQelFNNRcA/Gg0lANIApDSt1pKGDCiiikIKKKKaGFFFFJhcKKKKYyOiiiqEFBpDSUgFopKKQXCg9OtFMKt2NNICPzMMSCob36EU2SYDlsD1Iaqeq3H2IDziuG6MTgZ9K43xF4s0PT0ze3jSyj7ltbr5kpP+6P61MpJDUbnVX2sIisYiXVfvHgKPqTXlHjDxbqWt3kmj6K/ny52ExZKID1JNSXkPifxYRLeSnw3pLD5ULb7mZfoOFzViDw+NGtzZ6CslrE3/LzIMl277ielctSU56dDrpRhDV7jPBXgyw0qJjuX7VL/AMfFw/XP936+3T1ro9cl0XStJk+1NGlrAhkMZfGT/ec9/pXl3j7VvHmikLb6jBJHnk7Fyv09a8U8Q6r4h1u5Ztb1C7ZUzwflXb64qVOMFZLUtwlUfM3oanxO8T/8JRrkl7EzC3A2RpjC4HQAVwjuZndVwSBsHop7066u/N/c2sbKgPccn3pVheGJYcgSMMt7ZrHzNEr6FJ0CxMy9Cdq+9V5QBG8h4A6Crl2N7xwx8bflH1qvquFVYlGMdaqI3oZuN24+3NSMNyBfWowcsyj0p7NgsPRcfjWpiioy9fyr1/4B3fnaLeaexyYJhIufRuv6ivJ4lzbnf2ru/gVefZ/FMtmW+W5hYD6g5/lmpqq8GXQdqiPcUtFZenFV7vQ47g7h8tbFovyAirkTZGGArzrnrJHC3nhiRATDIT9ayJ9Iu0JVulepTQLszwD6VQnsN452jPtRcbjoeWzWNwpORVVrSbP3c/hXo+oabGFPAPviss6YSfuc0cxHKcS9o2Oc5pV0SSXpuz7V6BYeH2kcEqCD146Vu22hQ24G6IMx9RRzjVJs8V1iw/s9A9woYHPRc1yl1rFvCrKtuMn+JgQK+hdc0OOWIq8aOW9R0FeLfELw7FZX5WHAITcw+p4ralNN6mFem0ro5zT7hL65SPyUUN1eNf8AGunh0LSV+a4xJkD7zBSD+FcJFd3lnIrrGCqnoOM11Ol63NqEbD7LGsiDO3rgepraona8Tjg1e0jcXT9HgTetvapjnJG8/SotQ1pUi8uJGIAwBjao/AVzt7qN552xnT5eu3iqUl15m8rISF5Pp/8AXrJU29zV1Eti7quqSMp3Nt29QowB7VzN3NJcSkMcDrgelT3jSTqNinOfmBqNYkRcSufcCumEVE5pyciO2i8yQZ+4O/oK07PZJcLENoUH5VP8RHaq9sUui0MQO0YOAKitkkXX4mkzFGkg3FuNo71olzGblY9O03wf4guNDXVLXQ7y5hlzsubH5yD/AHWHtW9ounfFbybe1sbHVruGM4UOrw4HvjFdd8Ffi14WgsrPRLq3n0+aAlI7mF+JMk8sPXmvoPRJ7HUYVktb6O7GOobDA+6nmto0V3MnVfY+d9F+F3xM1q9abWVj06AhgVa7LYBHb73517b4G8AW+gW0SMYJnTA3ohz743dBXaQqyjltw90qymMDAxg4rWNNIiVVsdAgjiCKoAH508UmRRV2IHUUgpaYBRRRQAUUUUAFFFFADl6UUL0ooAnopKKzEBptONJSASlooouAUUUUAFFFFO4BRRRSAKKKaW56U0O42g9KKD0pgNooopAFFFFABSUtN71SAgvbW3vITFdRI6Hs3OPpWVa+HdHsyZLTToIpTyZNuXP1J61tOQRTW+5SaGmzlvENqqaPLd22JJB824nPSuIPjKSOJLe+tkmj5EkTDhl9vetjU9bm8N6zfWGoRSHTJD50csaljBnrx3Un06V5j4wSDE15FKJ7QnfG8J3BQfQ+n8q4cTUlH4GdmHpxl8RP4vbSL6GSO2kkSNhmPzBnb7Hnj6g14/4jsZvOcefG0S9Njda3LjVYmcqsbPtHTdyB9KwdR1KAPtjhMkp6D0NcLqSkzujTjFbnPmNYD5jDLj7gPc+tUblxGpYnLnv7mtDUJY4CZLpg0zdEH8P1rHAa6kMkgZYx0HrWkbvciQQYjVrlhgD7ue5rHvJsysx5Jq/q90pIjj+4vQVkqpb5Cc+9dMF1Zzzl0Q63+6ZT06UKuUJIPJOKViqKwxnavFCZbB7bAaokVkItn9c4Na/w3uzaeNNKm/hNwEYezDFUrqLbYznv8rCqmkzeRqllID92dGyPrQ9YgtJI+xNPiZo+oI71ditcnpVPw5Ks1lG47oCa3I0weBzXk7aHurVFT7Of4l4pj24wx61sBPkzgVWkVuc4AouVY5+4td5IPApLewG/cVz6VtmFQ33etWLWBmcYAAzUspIgtLPy0DOoz2XFSyQ8ksRwMYrYS23dWqG7hhjG7qwHAoKTRz91bryzLzjivEviXG02rXZjU/PIi8dMDv8Azr3O63OWbpgcCuF1vw//AGhM0wUgnavT+ICnGXKzKpDmR5JZeF5Jrd0aOMdwxGTXZReDbXRPg5qWuvFm6u2QJIf4U34GPyq34nddG8PSO9u8F+x8mEY4Yng/pzXffGmzXTPgRa2ayMAotYzwOTjJ/WvQw0XOzex5WLlGGkdz5+8O+FNR8Q2N3e2SxtFbsEcMfmJIzXK3IWG8e1VIzKWMZGDnOa+j/wBmrTVuPCuqSHndehecdkry7wPodpqHxhW2m5Rr6cHIBH8VdHsld2OT2r0PNL4zWZCvDt3g9R6Vu2fgvVbzw7LrIiIhEBlBPoK9N/aL8M2Wj3+ipbwKm6GQnpyM16QmnwWv7PZn8tVJ0cnOO54/rTUdI+ZDlqzxL4A+Dl1vV7wXcbGKJELZHABPT9KwPiNEIPiTqkVlGixW9wcgjK4HQY/Cvcv2b7WKx8Ha5r1wf3ZnxgnHyxr/APXNaFh4C+GUOmvqHi7UrQ6tqLtc3G7UAhUschQAewxWiaUnoS1eK1PDrTxXYSQ+VrHhbTLoAALLbgwSKfUFa73wb8VtH0xUtbqz1FY0x5cvm73T2JGCRW3qXgT4LKxkj8X/AGdf7iX6v/7KTUemfDv4P6rIbXTPF08tweFDXKjn2DKM1s2uxFj1Lwx8TFvLdLjS76212BFJeBnCXIHoM9/rXdeDvG3h7xSkiabebbyE7Z7OdfLuIW7gof5jivlPXPhd4y8Ka/DqXhVri/jRsxz2+N6kfwso61J4ju/E10y6tq3hjVNH1q2XMWp2MLJkjn94v9QfwpxauS1c+zO9KvrXy18Pv2i9VshHZeK7NdRjXCfaoRsmA9WHQ/zr6G8H+MfD3iyyF5oeoxXS4+ZM4kT2ZeorSzIudDkUoIxUYxkc4+vFPBFTcY6im06mAUUUUAFFFFABRRRQBYoopCazEBooopAFFFFABRRRQAUUUUAFFFFACE0w9aVutJTAKSlpB1pjDFJSmkoAKKKQ9aEAZHvSGiiqSAYVOKTGaeelNBwaGgMbxTo1jrlg1re8Nz5Uy/K8Z9Qa+XviJo2t+FNTnheaQCQn97ENolHqR9wmvrmRQw+7msbXfD+l6vbfZdTtI7iInO1hxXPWw6qK6eptSruD8j4UvbpVeQzTXjA9BtC/mRVIag4jEdrEYy3G88mvffiZ8EZllefwtcKdxLG0nH6Kwr5/8WaN4k8OXBh1bSJbT0LHg/jXG6Eo7naq0XsRNFboTJcOJJD1AOazdRv2IMUK8eoHSs6S/ZsiRuPRRURuC6gRoc+pqowtuS6nYHXPU5xyTTWOxelPjjbIJyzDkCiSPZ87846CqIIJA3K9zyauwW+D83Ro+KpdZTuPQZJrXgGIoXP3sYNU9gQrp/o4VWyjRHOfUVjQ/LeRhOodf51pRLNIfJXd8p6Y7Vc0TTkur4blyRIoOPaoclFF8rkz6V8C3THTLbnOUWu6hHmDcpwcV5r4MkMdrGvI28fSvRLRy0YboQK8yW57NP4S2wKr90jPFRSBSfukkdqtiddgUgZp8RjBJZOc9aTsa6oy4o5pJP3SMNpGcj1raghERHAzQZdqfu8d+3enxZZeSA31qNA1YSyEcKPxrMvJNzZ3c+lX5844/Os9k3NtCj86Vy4laOFpWOeM1ejs4Vi8pkBDcmpLK328epq7b+VJq8NlnMjIZCB2RSBk+2SKqCctEZ1ZqC5meCfHV5JPGmkaUwYJFHG+3OMl2GCfw/nXpH7Tm2H4VwQhet3CM+wBrzb4tP8AbPjuLcgbEurWHj/gFeh/tYSbPAmnwk4DX4/IISK96FNQ5Yo+ZnUc3KRD+y9CE+HtzJtwXv3P1wory34Lwrc/GyFuT/pFy5yOOAxr179m9QnwmMnTNxcNnPoBXlv7OUIm+LkbtkkQXDjnuVP+NV/MyexsftXCM+INFiC/OLN2J9i+K6/4gN/Zf7OcUAJV5LK2hGPVivFcb+1Kxbx9p0SgnFmo9uXNdJ+0fJ9n+HGhWMZKqZYiU7ECKhLSIN7nA32qf2P+z9pulQ7luNbu5Cxz1iU5f6dAPxry+ZixLEBm4wepP1r1DRND0zxD4d0y+8Q+IrbSND0i18gJnfNLI7Fn2D6YFXY/G3w58MsYfCvg1dTYH/j+1NsluOy9q0iS0eRC1mOcROxJHCoaR7e5VtzW04A6HyzxXrbfG/XdxFl4d8P2SrwALYMf1qofjb4w3Yms9EkQ/wDLP7Eu01XvdidO5xej+N/GWi2q2un+INQtYgMBC24D6BulbelfF/x5Zyp5mrG8iA+aKeJSGH1AFab/ABbvLmRTdeEfDFzt5wbTGfbipT41+HetbY/EHgFbLPHnadORtH0NFvIL67gvjfwB4jyvifwqdMuJc773T+x9SP8A9dXdH8F6lY3sWv8Awv8AE0eo+Ud2wOFlA9GXoax5PBfgvXizeFfGltbSMTttNTUxNn039KytS8E+OvB8w1CC1u0jC5+12EhePH1X+tFrbAz6N+H/AMYo5bpdB8aWkmiaqoxmQYSQ+vNet2dzDdwLPbypLG3RlOQa+GofiXqF/Aun+LtOg162XhZH+S4j9w4/rXdfDv4kroFwBpusy3Ng5+e1vRtmiH16P+GKrch6H1mGGBS5Fcj4T8d6Hr8cQjuo4J3Awjt1Psa6vPJBzkdfakA8EZp1RgjPv2p2aLjHUUgpaYBRRRQBYpKWkrNiCiiikAUUUUAFFFFABRRRQAUhOKRjimnnrTAU8mkxRik4oGLim4peKQA0AGKKMUGmgDimnrS0h61VgCiimluD1pgGc8U3v/Wjj1yPWvNPjR8VbDwHbC0t4/tWsSpvhiIOxB/ec+ntzQhHpfOMgE/59azde1vS9DszfatqEFlbr1eRhz7Ad/wr5M0vxV8WviJqBktptQu7ZHP7mAeVCPTJHGK7iz+DPibXpo7jxn4jKKo4t4SZSme2TwP1obitws2TfEn47aTNbzaf4bs5p5M4F4TtUe4HWvDPFHiTUfEDf8Ta6nugPuhjwPpX0jbfBDwFblVuDe3JH9+5Az+Qq1P8GfAUtsRFpbx5OQ6znNc9WcZI3pJwPjO4sLVmLLE4HoSKS0tFkkMdvEARyT1r6F8d/Bixt7Z7rS7426oM4umDJj69vxryi7t7WSc6J4XgbUrw/wCuuAMRr6nPpXNy32OnnRxt35dsCrMM+g6tVCQPIc7SoPauz1Lwta6HbfatYvFec9j6+gHWuegtrvV5zJBG1vYI3L4+97D1P0pqJDmULWzaeQBRkdSfYV0OmaJe30KXCwSC1aQRpJj5S3pmtq50yz02O30uaby3lVZLsouZAh5WNewJ6mup1Lx/ZHQxolt4aggsUA8rMxDoy4+YHA5yM05Qk43HCaucNqi2umWht+PPlwoX+IGofCimC6S56xl9snt70eLNWh1h7SZYQlyFIlYdz0Fdb4I0ci2iMsSyRyjYwPp61xzdlqd1Nc0tDvvCceJXXIKsnykNwa9A0aQvCoY8gVyHhvSXtLlI4G3AKMZPArs7GHZcuqjAPIrjZ3wTRfbBUDv2qSLO4ZYkd6cIcAZpwiKtu25AGahs6ErljaNo29KnCbVBIBPtTYULIp61YEbbc7TSQMp3RZsLgAUyG2YyA45zV4RqzbpMg0hmUZAxnoPpTugs+hHcvFZW73E7BIo4y7v/AHVA5NcZ8DNdk8WeMfFGuSDZEEit7aPP3IgTj6Zxmtb4h+Ftc8UeEp7XSLsQy7gxj2kC5AH3Ceo5/OuQ/ZUt7qz1LxJYXULwzxeX5kTjBVgSMH6V6uEopU3I8TH17zUFsjjPGXzftDSKQOdXiGPxXFeg/tb7h4S0leh+3nkd/kNefePVaH9omUsMf8TWBsexKV6N+1qv/FG6Wf8Ap/wM/wC4a738UTzfssufs/KR8Flbbzvue4rzD9mdc/FHuSLSY/SvVP2dAZfg5t+X5ZrkDK15b+zfuHxXYsAV+yzDrj0pdJD6ovftIqJPinYwt0a2gB/Fq1f2qH2eFtEIxtE8uM/3VRQP61jftFkyfF61VMswt7cAY75/+vWz+1Xp+oXmi+FdHs0L3V3M8KqDjLsEH9aNuUTW586aMzPYq0mWLEuo9Mnjj6CtSys7q6by4LeWZu6ICxz+H4V9HeAPgDoOl2sU/iac6hcog3RRtshTA6E9T9eK6vUPGnwz8DRG0hm0+3ZP+WFhCHf6EjP6mq5+iQch826N8NfHWr7Db+Hb1VbndMgjGO33scVuSfAr4hGDctlasV6L9qXI/pXpWoftD6PHMRY+HL65Ts0twI/0Gafp37ROiO6rqHh29t1zgvFKkmPzAo5qnYLRPEdc+G/jXRwzXnh2+2pz5kSb1/Nc1y81u8cnlzW7xvnkMCP519g6Z8aPh7fFVbVpLR26rcQsmR9RkV0z23g/xXa+b5WjayHB+cLHMR19OaPaNboXL5nwlLEw6jntWt4e8XeJPD86tpOsXUAB/wBU7Foz9VPBr6d8YfAbwfqqtNphm0i4GQDC2+In3U9PwNeJ+Kfgv4z0a/WC3sxqsE8gSOa1+bJz/EOq/wAqtVIsTizObxxoOruJPFfguxvbk8vdWTm2kb3IHH6Vk+KpfAMtnHN4bg1yG6blre4ZWjQf73UmvQbH4I2OnwB/F3iyw06UjebeOVNyD0JJHP0FLP4P+D9vG8h8Vy3BBC4W8QcflSc0mHKeQWmv6pp8qtaXBhKEMBzjIr1TwN+0n4l0jZa67YQ6vaLwDuMcqj2bv+NV9T8DfD6b/kGeIGkZgQoFyj4+owK4zXPhrf28hOk38N7GB0kIRif5UlW1E6Z9XfDf40+FPGV1FZwyvaX0uMW0qYcMfQ8hh79favUlbmvzOu4dT0W/UzJPaXMThlcZUhh0IPr7ivefgn+0NqtlfxaP41kOoWMjLHHfN/rIB0+bH3l/WqumTax9dbxnHelBzUEEqyxo8bK0boHQgggg8gj2xUqnFOwh4ooHNFAyzSUtJUMQUUUUgCiiigAoopD0oAWg0zcfakJJ7inYBzc03ik6UHmmMOKKTijikAYoxRxRxQAYoNHFIaa3AKQ0GkJxVgG6m/jig9azPE+tWfh/QL3WL5wsFrEXbn7xHQD60LcRyHxi+JFj4HsYrdCJdUuTiOIY+VP4mPpXA/FDSfBvidNF8W+INTNvpKWuWVG/eXOeQg+nOa8E8d+Jr7X9WvPEOoM8s9xIQob+Bf4VHoMYrOspNSvIbW0mmnuvLXbDFksEzzgClKF2VF2PXr/41jSrQaR4H0C202yiXYjyrubHqVHGfrXEap4+8bapKXvPEF+M8FY5TGpHsFq/onwp8cazEJLbRZoYpOQ0xCZ/PmuosvgL4uZCLy90yzOOjSktileCHaTPKptS1CRybi+unbPLPOxIH51oaX4w8UaPIJrDXr+Ly+QvnFlx/utxXca98DvGWm2zzW8dpqK4zthk+fHrg9a8u1S1ubG5e1vIXtZ04eORdpU+4qk4slpo7/VPiFr3j7SrHwhqEsFvcXl2iNdBdiuno4H9KuazNoPwttb3QNJ26hq0yAMzLyknbdjt/s15KS6vuEjK3BBz0I6Ee9ekfC7VvCdrDrOueKo5b/WYgrWySDf5xIxx/tdBms5wVtC4yZnQfD+8ukg17xtdTGS6INtZ4zJNnoMensK6Lwx4fXVNZWCw09Z4bNwojT/VrL2Td0OOrH0GK1IY9f1bVIUvG2eINYiEWn2seSdJtCfmkPoSvGetdJeW7PO3gLwDIlrZ2yCPVdYcgJAndA3TceSTWXIXcppJ8L/AckkutXEfiHxFPIZLuSOPzQj9wo+6AOlVdR+IXgDxPB/Zq6bDZzOCiLc2yKG+hHStTTrD4F+H0Flcalband5Iaacswz744FeUfHfQ/DNnBBrHhiSOGGWXYEifcj+49KzqOO2qZtSUr36HCWtpFd+JpLayVjCbgrGOpwDXvGgaOLWyjj8sggfrXnHwN0IX2qm8kUlYuhPrXvbWu1doxmvLrT1Paw9O0bkegW/lhpD1BwM10VjCJJ9/FZ1hb9q6OyhVUGByK57nU46Ez2yhRxk1A6YI54q67DbgMAapMcse4qZFU0yeDjHHFSyH5hgkcVXWTCVHLJIy/L+dF7IpRux00nXnP1qjeNfCwuX02za6u1hZoYgOWbHHX3qVcdXauF0X4u6fpvxCn0u8gUaSX8gXPO+Nx1Y/7Oa3w1B1Z+hhjK6w9O/VnPfCX4pap4c8SPo3i9pWsp5iJGl+9aSk/ntz+Ve46locdj4gXxdo8cchuIli1GOPkXUOcq491457jNcP8efhtD4k0z/hKfDsaPqcSB5Fj6Xaddw9Wx+fSuW+A/xVGktF4U8UTsLHdttriQHNuTxsbvtz+Ve443jeJ8xd31OW+J7D/hf7SfMwbULYqxPUYT8q9C/a3GPBeme1+Pw+Q1m/HnwbNZ+ONK8ZaeVltru7t1nOchH3Da2f7hHQ1e/aoF5/wg9lJfCMRrej/Vpwvykck9eaq6bTQtk0an7Ov7v4Ns33R5ty2W47f/Wry/8AZwdh8SZpWRpNttNlUTJ5IrQ8C/EPwZ4d+E76bf6q41OQzxrbhT8jNwGPsMivMfDHxEm8BarcS+Gfsuu3lzbmF5PJYRQndnIz96l0YN6o9L+If2fWP2h7O2kxEgntopAzAgYwTk9q1/jf480Kz8W+GZ7C5t9YutJuJ5pYYpQwjbaAu4j3r5z1ifxD4n1y51rXLxkuLmTe4h+QZ9sdKtWFittsito2LOcYAy0jH+ZqlBOzYrvZHbeM/ib4u8TERXmpywWpyVtbY+XGM9jjrx61yEAJXccAZySO2fevTvCHwt0+OKO+8eeIrfQIZDuSzLj7QwI4JH8P413lt8M/g5qsQj0zxYyuB943i8/gwFXzJdBNX6nzwAGUnBJzzRtbCjhe+QevFfQw/Z60SdQ9l4uLbh8hKo2fyPpVDUf2c9XWKRtN8RWcuAQqSRMuPxp+0iHKzwcruz6A5JPp6VPZ3l5p8q3dhdTW0y4YPE5Vifwrs/Fnwq8beHY3e40o3MAPM1qfNU8dwOa4WQnnjBHO2qTT2Jd0eu+BPjz4g0fZb+I0/te1HHmj5Z0H16Nis/4pfGPXPEOoyQeHry50vSFwEWM7ZZh3Lkc15YqZ+ccjByc8ZqKViAcDOAO/Wp5Iod2xt7cSXMjPNJJISTkuxZj+JqhcEKB06DpViZj53JA5Pf2qpj5RgA+tJiKs7E8gMNvcN1qfTNc1bS5RJZX0qY/hY7h+RqKVeuMHmqchCnFQ0Ujvbbx7a6hbiz8SabFLG3BkReB+Hb8KvWngXRdbge50HV1TuIn+YD245ry7PvmrNlPNbt5kEzxP2KMR/KpsNs+0v2W/EOrJpNx4J8QMZLrTl8yxlznzYCcEZ/2SR+de3DkV8I/Af4i3eg+PdLXVLkvZyTCF5nPzIrcc+1fdiEbQVYMpHy49K0TdjMeDRQKKoRcpM0ZoqACiiikAUUUUAFMz707B9aZTQwoNFIaAA0lFFABRRRQAUUlFXZALSNRSGiwBTG60+mN1pgB4Fcj8S/Dtv4w0GbQLiSSKJsN5idVYdM+1dcccbvlGMkntXh/h74yaafF2p6TrSpFbm7eG1vByhXOAG9+OtRLmteIK19Tye3+E1w3i6707xTq1vpGmaWQ81wxA84tyuz14/KutPjb4aeCLcx+DtF/ta/Uf8fcw+XPrk8/kBXA/FTxNceKPGGoXTXG+1ilaO3T+DavGfeuTBwNh4x82QeP1p8ja94d0nod34g+L3jfVGLJq7WaHI8u2TYMfXrXH3Ot6zfytNe6rezk8gvM3+NUZFldBFDEJJGIVMdyfT3rc1HwZ4o8P6ZDdaxot7bQyAESOmU59+341aSRJoeEviZ4t8M3Kvb6tNPAOWtrg742Hpz0r1dp/Bvxu0QxNHHpniCBNwAA8xD6j++n6ivm+Z3JKjDf3fc+ldR4F8MeMbzUodQ8PWF5FJAd320nyoo+OpdsDFROK36lxb7FPxf4T1nwrqz2Gr2rDkiKZR8ko9VNVPDGlatqGsWkOj28lzfLKHREXdtwc5b0Hua+hdf8AiB4Zh8JrpPjZtL8R6kVxLFpw3xg9iZDwp/3c1j+F9E8V+KrJ7Xw5o9r4L8LyL++nAIlmXvlzhn4+gqVN21G0nsRWVh4yu7+90nRZbZ5rghtf8RRkbFB6xJIeNqAY471u6P4EbxPo6aTpOoT6V4PtmYG5AxLqsoPzykn+HPAJzmsy/wBd+3aKPDeg2lxH4SsHFtmJcT6vPn/Vpj+En7xHbvUWqfDL4neKAbnV9RsNMtwgW3svPOyBcYCqqcAAYHNS33ZSXZDvGnwP8OW2kvLper3izhCfMkKujH3Ar5n1z+0LTUH0G7kytnO3yA5Xce4r0TxrpvjX4ZahHdT3ObXdjfBLvhf/AGWHv715lZzS6t4ie6mOZbmcu34muWo3rrdHXRSTStZn0p8EtJFl4YjlZcPL8x4rv1jycmsbwVD9n0S2iHG2MfyroEXBrx5u7ufQwVtC1p8Q4Y1pRvtXaP51Tg4AGOtTScCs2bWHMxGckZ+tNjzk8YFMQDOf50pbDgDkVAvIk4prxliCpPHalXriieVLa3a4uJFjhQbmdiAqr6kmqinLRFXUd2Yuu+LPD/hrVdOt9bkdFunIyq5Eaj+Nv9mqHxo+Ftn4l0o+JvC8UTX4iErxwkbLyPGQRjv6etL8VPhUvibSl17RZjLqiRDEe8NHcp1AHo3pjrXHfA/4kzeF9RHhPxOzx6f5pSJ5sg2kn90/7Ofy969/C0vZ0047ny+OxDr1XfboT/s/fE/+y7iPwn4kkZbYvss55CSYXzjy2z0X+Rrovjj8If7UWbxJ4UhiS+C77mzXgS99yj1x25z14qv8d/hP9vM/i/wvCHmK+Ze2yAHzO5kQDue+OvWsX4M/GObSPJ8P+LpZHsgRHBeNy9v6BuMkfyrp1fvROO1tGYfw5+I7Wenz+B/F6yT6TcL5SzTLl7Jie+ewOCB2IFcX8Z/D/wARX8XT6fqesalrGllRJZXKhnWWH+E8cZHfFe6/HX4Xxa9aP4s8LQxG/KedPFH0ukx99fU4/PnpXl/w++I1zottHoeuSStaQNus7jnzLNs+hOSnXK5o+JXihbbnjyeGxDLm5tbmWXd/y2U8nv1rZ0zQb+Zlh07SrqV8lVWGBmOfXgV75q/xy1PQ50s9U8I2VwXXzLa5iuSYrhOzKdp69/Q5rG1P9oXxBLAV0vQ9Ms5ORvYtIw+mcVUb9hadzn/C/wAG/EF8ovvEBh8P6aoLPNdMA+B1+XPB+uKt61r/AIA8BxNb+CYW1rXWyn9qXI3R25I5KDHJ9+1cN4r8Y+JPElz52uatcXeefLLYjU+yDj9KpeFPC/iDxLPI+k6Td3+0YLwRkgfj0/WnbuHoQ6neXV9cvd31zJcXUj7pJZW3O7e5/wA9KqR43fQ884x/n+lb3iDwf4q0hP8AiZ6BqFuo/jkgbB/Ee2a59Mj5drHnPA/SrTFYv215fRDMFzOmDldshFael+MPFWlzF7HXNRixgkiY4P51iRJ/D1IP3d2CKUMyMAfudcGnYLnr/hH49eJdOKW2vQxazajCu33JfzHB/EV1+t+H/AXxc0KTUvDrR2muYwQmI3B6YkXoRnv1r5peUspLFVI56d69l+BviTwt4C0O813WZ3l1G9Pl21tAm6URL1JPQAn+VZTjb4dy4vXU7rQP2ffDdjbK2tX15qUyr8yRt5cQPtjn9a2k+GfgWxQLH4cti23gy5Yj86898R/tG3jEjSvDsUa5OHuZi5I+gAx+dcVffHbxpcMVjXTId3PFvnj8Saxcaj3K5oo9vl8JeF1YrHoGmDAx/qVOTmq9x4P8NsgVtB03GMHEA/oK8B/4W546kJ2apDCu7+G2T/Com+KnjwEj+3Mg8/6hP8KPZy7g5rseueIfAfg7y5GbQ7VD6oCvb61454w8Aab5zf2VK1q2c7W+ZT/Wq978WPGYys2oRT9mDwLz+Qqva/ERbqb/AImlsImz/rYh8p+opNSXULpnK6p4X1rTgzSWpmiHSSH5gR61mqu3hgQe/tX0H4OvNN1GNWtLuCcDqqsM/lXQ6p4T0LUbctf6Vaysw4by8MPxFHPbdByHy2pZZAy8Ec/lX6IfBrxEPFPw00TWS26WS3WObH/PRBtP8q+SvFfwz05VebR5pbdl5Ech3Kfx6ive/wBj9bu1+Gt5pl4GWS01ORQpPQFVPH4k1tBpozkrbntdFAoqiC5RRSGoAWimkkdcUm6iwD6KYW96TJ9adgHFuabRRxQMKQ0vFHFADaKU4pOKACijijigBKKKDWgAaQ0UUAFMfrTicUxjwTx/hQJmB8QdYh0HwXqupzSqnlW7hdx6sQQoFfDckNxqIjtrGOSW7uZPLRU/idj/APXr63+L8LeL9M1HwbpU8J1CGOOZ1kOFyWyBn6V4b4R00eBfiTazeM7eTT4rKN5ssmRI2MDb2PNLmttuNa7mt4e/Z/8AFE9lA15fWGnjYCUdizj64rrNK/Z4sUG7VPEc8p7rBCAPzJrRvP2gfDEOfs2l6jcj+/8AKgI/Gsyb9oqxyRD4ZnYdRvnHNZfvWaXgjWuvhl8O/A6W2s6pd3A8udAkt3N+7D544A5qx8Ufi54a0W3TS7S3i14zxB5FDjydhHQnnmvGPit8Sr34gNaRmyFjaWe51jD79znufpXoHg7QfhroHw8sr7xJNpkmp3tv57/aX3MgbooQdBT5LK8hKV3ocDpviuNrj/ilvh9pcdw7kq/2d7p1P+zu+UflXU2HgH4reOAjeIb+XS9PJ3CK5faAP9mJcDNdpc/GvwFoMH2bQdNluBEu0C3gWJOPc81yd58XPH/jG5bT/COj/Zt7bf3CGSQD1LnhaLyeysFo9zrdM+Hvw3+Gdgmq+IrsXt2i/JJeDPzeiRD+uaz7vxtqvxCS7t9OR/D3hC1UnUdQk4keLugxwuemBVPTvhTL5beJPih4kfy4hvkhaYkkejOf5LTri+/4SmG3h0nThZeE7SUR6dZ42f2lP2dv+ma43HPYc0ml6j1KV94w/se5tY/DegmfVPJCaNp+wsthbHpKyjrJJ1+lc74o8T/HDTInv7+DUbW3+9j7Im0fgBnH410t38S/DPgJrm30O1TXdblcvfaix2q8vQgHrtHQAcYrAuf2gJL6ZrPV9JS1hkO3zonLYz6g9RUzbS0RUEm9WeVfEf4nah4o8KPpmpIgv5J13ui7QyLznHY5rmvhrZNeeIrYbc/MM1R+IM1re+NdSnskVLbzfkC9Pciu9+BOktNqgumXgEc1x1mow0PQw151deh9CaBG0dsisMYAFbsa52j1rPtIwqLitCIjaM8YryXoe7e7uWol5Y56UrncOtV5JSqgg9qRGPXORUMsm3EsMCnjg7s5qFematxhPLB6mklcVxQwYZ7VzvxP8K+IfE3hGW10RowUfzJYWOGuEUZ2g/r71uazNcWulXN3Y2cl3cQws8cEYyzsBxivLvhD8YL/AEjVX0rxgzvazz/LIV+a2YnofVRXpYGg2+fseZmWJUYqmnqyH4KfFC68KXq+F/FDyDT/ADDGrPnfaNnv/s/yrsvjr8MY/ElnJ4p8OxBtSVBJPFGRi7j/ALy/7WPzqb47/DGPxNav4o8NxxvqKRhpo4sYu07MPVsd+4rkfgF8U20aePwv4mnk+xmQJbXEmcwNnGxs/wAOePavXtf3ong+TJvgV8WF0kw+FfFUzJbhtlpdMOYTz8j57eh7V03xt+EtrrtnL4i8MQJHqQXfLbR4CXC9dyj1PX3qL45/CiPWYbjxN4XgRdQC+ZdWsfS4XH3l/wBr+dc38C/i02itH4X8UTS/Ydwjtbp/vW7dNjf7Ofyot9qI/wDEZfwX+Kl54TuE8O+IDK+leYVDv9+0P487c9RXffFD4XaV4xtl8Q+HJLaO6nUurxf6uU9c/jVz4xfCey8WQSa74f8AJt9YKbyq48u6HY5HG4/3u9ePeBfHnib4b6tLpl5BNJYq+2axnypU+qZ6dPoafxax3C1tzl7j7f4dkm8OeItLaW0aTc9tICCpz/rIn/hP6HuKz9V0eCO0/tLR7w3tmJBG8cibZ4M9N69Dn1Ga+oJIfAnxT0iGbctxKScoG2zW57kjsB+Rr5m1W/sfCvjzWNIsL2G4iguBBFeHuoOSMeoPX6UvaaX6iS1Ok8BfCTxB4hnt7/UrdtO0ouHeSXCvInXCA+vqelfR2ia/4D8K6fBoNprelWUcA2rB5w4PfPqfevnj4jfFm51PSrbwvod3MIVjAvbz7rTtjlV9F/WvMrhzjmRG7g45J75NLkdRXkPms9D7wh1Cx1GMtZ3lvdRMM5ikEikfhWbf+AfBeuHzNQ8O2Ejn7zpH5bfmuK+ItL1jUNJvBPpl9c2UowN0MhX9K9R8O/Hfx1p8Cx3U1nqKKP8AlvF8x+pFL2Mr6MfOe7yfB34dqwVdBK5z0uXz/OuZ8X/ALwxdWzNod5daXOB8qyN5qE+nqP1rgk/aB8Wvcq4sNMWPrsCHn15zXXeHP2gNI1B0tPEFi2lSkY86NvMiz6EdR9aOWotUw5ovc8G+IHgvxB4O1H7NqlpuR3PlXEXzRyAHqD/Q81jMwWAHdkKBz7+1fQ/x48RWh8Gx29q1tOupSDa33l2jncp/qK8CfSdYvFJtdKvrpRjJWBsH8hWsJPl1Ie+hjXMmCwyRkkEZ/wA/5zVU48wdOMZ710kHgXxddyDydBvMbs5ddv8AOum0b4J+Pr5l/wCJbDAOMvLOopOS7hZ9jzyOJd4G0dzz0ouMYAOc8DOK900/9nPxBKofUNcsLZQCW8tTIcH3puq/AS3s7co/iYyYXqsI6/nRzxHyM+dNTI3fezWZznrXpni/4ZX2nM7W+pQXJB4UqVY1wN7pGpWMhFzaSoB/Ftyv51ndMVrDbCR4pQ8UrRsDkFGII/KupsPGviix2rBrVwyKPuSneP1rm7WMYHQ9M8VI42H7wOapIWp31l8UbpmWPVrNJBjHmQ8fmO9fR/7M+uW15b6lZxuGMqpeIwH3lOVb8iB+dfEsmQ2fevoD9kXxGlr4ptNKeZVeYPEqscblbnA/EUopJ6Clqj7EzwMjFFRocjP8zRWhnc0aKKKgoQ801uKcxwKaWzTASiiigYUZopM0AG6jdQcUlAC5pKKKADNGaDSVdgCg9KKD0pgJRRSE4oARqyvFOtWvh/w/e6xecQ2sRkOe5HQfnWr161x3xV8OSeLvDj6BFqElisrB2dU3BsdFb2pNpbha58m2nxA8SWvjKfxHZ3hF7eSs8m8ZUgnhSD2xWv8AFb4jzePbbTdPvNPitriyZmmdG+WTPHGeR06VzHjXwrq3g/xMdL1OFElC+YrryroTww9K6fwL8K/FHiywbVLGGCG2ZtqSTTgbseg69fanLl+IavscJ8oOwDqcHrzSxxySTLHbp5krEKqAZyc44r2AfAHxbjH9oaUBkceY/wD8TWL4r+G/iL4d6fD4lub/AEtvJnRYUV2ZjJnIIBHNHOnsLke5zWt+AfF2g2K32qaJcwxSrkyKuQAemcZxXo+ifAe/vtPtNS1rXBC84i/cxpvcI2MAseBwfSpvCXx61CMGx8WadHf20uVMtvGA+T6p0P6VVvI/jJ45u4fL+16fptxKBAu4WsKoORweTxis5OXXQtKPTU9Dh+Gfwp8KqJtbmhkkjG4tf3fX/gA6/lWTrnxk8N6JH/ZPgLQkuZW+SN0i8uIn2Vfmb9KpaN+z48kpuvE/idpOMyrbpkjvzI54+uK1rjxD8LPhnG9toFlDqesBcfuj5shb/alIwPotZ6S8ytbdjCi8P65rcLeMPi5q8ljo9sC8Vizbd3oNo+7n061Z8m/8YTvJKw8OaFFbDuE+yWTchfQSTYz7LUFwmta7NB4t+IGIbYuF0jQyxUTP1BYHnaOpJ9KmsvDOrfEWD7Rq2pPpXhOOVpN4wjX8nRpOeAuRtXPYcCquKw+D4gfBvwnENN0nTmnXbtaaOzEhOPVmOTXkn7QOueDPEGiPqmipbrcqRiSKPy3yf4WWvVfEfw6+FLadJb6fciW4jQgGHUg7g+pAOP0r5D8eWv8AZviC70+K5M8KP8rdMj396zlZ7FptIqrD5cSjnOeSa+iPgJaIujLNxmvAbT99axtjIYfqK73wR8Qr7wzarbR6fb3KD+85U1jiaE5r3TrweIhSfvH0/A2DwKsEkCvELb46qhzJ4ZJ9dt4B/wCy1cX48aa3+s8O3if7twh/oK86WCrdj1I4+h3PZMggCpF5H3lrxm5+O2koo+z+H72Q/wDTSdFH6ZrHv/jxrDf8g/QrG395maTH5EUlgar6DeYUEviPoaL7ozjrxz1qx5ix7vMwu0ZJY4AHqc9B718j6z8XfHmpBk/ttrVD/DaRiLHtnr+tWvgzcJ4g+I9lB4q167XTpW3XAnuHKzsvKo5z93PrW8Mukl7zOaWaQb91Hv8AoPxb0K38cT6ZdqiabkQxaijEgSA85/2e2at/HL4X2/iCxk8S+GYFGprHvmigxtulxnKgcbsfnUHxl+ENtqVpJrnha2jg1CNd8trHwlyMZyoHAbH4Gua+APxQk0edfCPiWZktWcpazyE/6O5P3G74P6GvSpwUIpwPKq1HUk3Ib8AfihJotxF4U8Syv9jL7LaeQ82zf3G9iePat/4/fCn7as/i7wzCoulG++tk6TLjPmIPX1HemftAfCw3qT+MPDVuDOBuvraIcyDvKoHf1HfqMVW+AnxXWMQeEvFFzhAAljeyH7voj57ehrS/24mVuhH8Cfi19kMPhXxTcsIhiOyu3PMR/wCebn09D2rf+Nnwhj15Zdf8LokWp43TWqn93c/7S9g36GqXxz+EX255vE3hO3QTAGS7s4+BJxkyJ798flXPfBr4vXGhLD4e8VebJp6HZFcPnzLU+jDqV/lR/eiHkzN+E/xU1Twbdf2B4jS5udLjPllG/wBbanPOM/w+xr2PxZ4Z8H/E7QF1JJomyn7i/gYBoz6N1/I1H8Sfhv4f+Idgmo6fPFbagyZgvoMMkoxwHx1Hv1r56N340+EuuyRsr267vnhLZt7sA9B2/HrRZS1W49vQxPiJF4l+EuuLHDdmC7nhZoriJvkkiOR/9bB715doVu11cPqF0x5J2A8liT1/+vXffGW91b4jfEzFilxeS+Snm29uplS24zsUjrjPJ9a6rQvhvbaDpcOuePg2laRCw8uxbH2m7YdEA7D3NC1dyTi/Dnh/W9V3S6bpd9fLnkw27OB6cgVDr2n6lpr+TqNldWrFsYniKHj6ivZR8errSkSy8O+GdJstNh4iicsSF9cqR/KrC/HLQtftmsPF3h9I4pRhnRvOjPvtYZH51TlJdASR8+nczBs89R/SrsWVH+0Rgmvek+EPg3xhAdQ8IazFaSPghI3EsWcdNudy9qyLz9nvxnC2I77SJFPPmGYjH4EURqKwcp5FahRbg7vmJ5J5PXmsvUph5mMYBPQ/5969i1z4J+OtL0mS5jgtdQijUu4tpQXx9Dya8L1D7R/azW0sbpIj4dWGGU9+KpyTWgrM+hfg1q/gbwt4Pg1TxhN/aGoyM0lpaeV5xgjPoudoJrS8T/tBaXseHSPD02AfvSOqD64ArwuVVgtljjLnCkqc81nyYwThcYBIUcfh7VDgh8zPVV+OGvGctBpNjHnJJYM+OOO9LdfGvx/OmyG/t7RMdYbZQR+J5rzC3j/vFl5OecVZCtjDYB2jBBzx9KqMEugrs2tb8a+LNUl3X3iLUJ8E5XzyMe3Fcvf6tqWzc2oXZJH/AD1bI/Wp5uGwc4JPbr9KwdQmYLjkceuaJWAmj8T61ARt1CZgONrncD+ddR4Y+ICwyBdW05Jl7shA/Q8V563LexqzarlunH0rKyY7nulhrfwn1WEHVLJYZccs1uU/VDUepeD/AIa6p8ujayIpG+6qzj+T9a8eA+jAcelMm+Q9T7EU+UOY6bxj8PtQ0kPNZzLewJyR918eoHesnwHrB8O+LtK1hkJNjdLKwxg4B5H5VX0zxNq+nMFS6eSHvHIdwIrQ8QJZalpf9uaeuxv9XcxDqrdj+PNEXZiep+iNhcxX1jBewODDcRrLGQOqsAR/Oivlr4TftCW/hrwDpuhapZy3dxZq0fml+qBjtH4DFFbaMyPr6ikfimA896zSLHN0ptKTSE0wCkJ5ozRmgA3UmaKKQCk0maDSVSAXNGaSinYAoopM0wDNGaKQ9KAAnAppOaCaSkIDnpXhXiP41HQPiZqei39gk2l28qwCSNiJFOBuOOhr3Q9R6Zr4W+I7yf8ACaa9PKwZjfTZOOfvGnyqWjGnY9y+K/hBfidJpviLwnqdpcMLTyfLLY3/ADE8nswz0rytPHvjfw/af8I/BqP9mxWDND5UKLuBB5JYjJrT/Zw8Y6f4e8QXUWr3q21pcRDY7k7A4P6VwviG8a+1i/uhuIluZXD565bg1MYtPlew27m4nxN8fE7l8TagvHGCOc/hWb4i8XeJfE0ccOtavc3kVu+6NXxhWI68VmaXaS31/bWSKzS3EqRKAe5OK+pYvgp4JuNAis3spIbpYwHuYZDvL45PvzRKUYbgouR8vaNc29n4jsLy7y0EVzHJIoGWKhgW4PtXsuqfGbxh4l1KK08IaAqOpYxMEM0m3GOnQYrMvPhLN4Y8dWEuuGO98KiUyXN2wwERVJ2uB0OcCuk1X40+GNGvfs3g3w+Lh44Wij/diKPk9QB8zUpNS2Q0mt2VbfwF8XvGBC+JtamsLRgMrNNj8PLStUWPwz+FEau5/t3xEP8AVxsA7lz0wg4UZ7nJrGXWPjL8Q/3NpDJpFi55dY/IUZ/2jyfwq5a+F9F+Hc8HmOPEvje8O20tjykTn+Nh1AHXJ9KnfS5Wy2GarcXElzL4m8bzn7XJCD/Z8B/49LZvu26/9NZTgeoXmpLjwL8QPiNBHea5fJ4f0cLm009QcJH2Gxe+PWqs15Y6BcQ6teq3iLV3lZtOtV+b7XddJLlh/cX7qewNY3iew+OWtwyapdNeWy43/Z4phEEHYBRzQ/ISPP8A41fD2+8CQrdWWsJdKOWKqY5Frw+5nnv7wyzOXllIyx6k12vxB8U+KLgTaNr9xdSuh6XH319s9xXHaTHvu93ZBmo1bK0Nq3AjVI14C/LTyeveo+kqD3p7dK0IYgPFLn/OKbQWApghTxTJG5yaa7d6j6mpuMsWdvcX19DZ2ql5pnEca5xlicCvpLWvgDdaF4It9S0iaS81SGAPf2+B85xlvL+np3ryjwP8NPE+reGZfGFlZNNY27kKiH944HV1HcCvdvgN8WnFxF4Z8U3IKsfLs7yXja3ZHPp6GjXdD8hnwF+KrWssPhXxJcYhBEdndS/8szn/AFbE9vftWl+0F8K/tgm8X+HbUG6UF721QcSKP+WiY79z69ag/aC+F+8S+MPDdvh+XvrRF6jvKgHf2/GrH7P3xSW7ig8LeJbkefkJZXMh+WUAY2MfUZ4PfpR/fiCXRlb4A/FUN5HhTxLdEuv7uxu5WxuH/PNj/Imo/jt8JGBuPE3hK23JzJeWaDkeroPT1H5VH8e/hO9rLP4q8K27mLO+9tEXBjP/AD0QensKu/Az4vCbyPDPiy5QSECO0vnPDdgj/wBD+dH96IeTM34J/GB9PWDw54tmZrZSEtb6Tkx/7L+3v2rsvi58I9N8WKda8PvDa6q/7xtpHk3XcH2J9azPjP8AB2PVhPrnhWGOK9bLXFnnCzd9ydsnrXnXw0+KOueA9RbRdbhnu9OV9klvLkSwf7hP06UWvrDcd+jKPhbxt4u+GusT6RdwyLErET2NxkBR3KHscd+ntVX9pT4taV4n0PTPDfh61EkTFZ52kQCSOQHAQfjknHXNei/HHxT4K1r4T3mvQhNQ1CUDyZAoE1s+QMt7AcY96+WvD2nMZP7QukxI+Sik/d9TR8XTUk9Q+GXxIvvAHhqSx0TRtOjvZzuuLyZmZifQAY4rnvFXibXPFutNqetXT3Mv3VU8LGPRR2rP8hppI4Y1eWVzhURdxYnoAPyr2L4ffALWtU06O916/GlCYBhAq75Nvv2Wr92ALmZ4pdTKoXap+7zgflWVdsWlUL8oBx15FfQnjP8AZ9vrOB5NI16K6ZeRFPHsZvoRx614N4n0LV9B1B7TV7KW3kycE/db3B70nNPZhytE+g6hqOnS+fp97PbSjPzwyFDnPsa7n/hbHxCSIQDxPdlCAuSqMwHqSRmuD05VA3Fic8nirW0vImNufrirUUI9GsfjV450q3KXl9HqVu3BS4QA/gy4wa8/169sPE+tSeIooxFNLJynv71Q11mjtsZPOTjNe9/sufDLw7qHw9/4SHXtKjvbi+nZ4fNJwIwcDj86ym1BlRuzwi5PAX5MkEAGm2Ok6tqEw+w6fe3DcAeXCxr7In8MeFLGYJY+HNPiwNvywgnH411nhyxggt98caRRgfNhQBUOunsUqaPkfw38JPH2rMoj8PXEKsf9ZckRqPfmvVPDP7PNvHCJvE2sSNJ3hsl4H1c/4V6H40+K/gvwuTbTX/2+7B5htMOV7YJ6CvLdW/aQk3SLZ+HI/LyQvmTndj1wKpupLYXuoueKfg94Cs4isEWoBlySTdc/yrx7xN8O9GW7ZLK7u4lA43EMP5VreIfjrd3uVk0aKNWz92U965y3+I2n3NyDdWFxEm75irhuKhqfUG4mZH8LdYuGY2NzDKM8bxtzSzfDfxlZ/MdFmlUd4SHB/KvWvCnjrwT5OJdSNueDiWIgD8RXf6T4n8M3Sj7Lr2nuXBIHmhT+tLmkug7R7nyle6DrVnn7Vo99CCc5aFhisi5RlOxxsPowIr7Xa4tblT5NzBOCMYSRXFcd4u0fRr5HF9plvKe++IA/gRTVXug5OzPkeXrj061r+Fpk+0SWM77Le7Ty3P8AdOeD+Fd14t8AWDStJpbG1b/nn95a87vrG6065e3uomjft6N7irTuQ1Y15vCOtpKyxwrKmfldWGGHrRWdb6/rEEKxRahKEXgA9qKWotD9Pic0lFFaEhRQaTNAAaSlzSGmgCikop2AWkoooAKKKKYBSUuaTilcApG6UHpTcmmAlLSUE4xSEI2Qy+lfP3j34R6DrratLoOt+XrvnSSSW0k6vuYnO3b1Ga9/lIA3ZCgAkn0FfD3jzXje/EzXNR05zBvu3aJoiQRjjOR9KLN7DTtoYmhaFd3viOHw3eRPa3L3S27qV5jOcE4r6esPgL4JhgRbptQuHAALtMVBP0FeTeBPF3h3Ui2r+KFKeJNDAuIJI8Kb9AcBT2Lc11d1+0LfLJm18OWypn+O4Yn9BUT52/dLhyrcPi54Q8L/AA30a01jw+biHW5LkLaM02/YAMuwB64HH41R8GfHrXLB47fxLbxanaEgNPGgSZB+HB/nXCfEnx5qfjzU7e7vreK2jtYzHHFGxK8nJPPeuQueXULg54zjpVRheNpCk/euj7Hv7jwz8S/B8tnY6sGsrgoZyrASIqsCVIP3T7niuPbX/hF8Or+4XTbWHULoRqB9nxO+4Hu54B+leK/CLwvq/izxHLo2k3zWQkhLXEpY48vIByB1zXrdr4N+Ffw7up5fFeppqt38vlxTJu28c4iXJPPc1nKKi7FJtq466+KXjjxzcHSfAWgvZI3D3LfOUB/2sbVH4ZqkulxeG5rzTVv31TxHLEH1zU1bcbWE4xBGf+ekhO0d+taZ8eav4rceHfhno66TpqLi41OSIItuncgDheM89fpWTp8aRSWum+E0+1q0zLa3coyb+8GRJdyZ/wCWUIzjtuxT1tbYL3JrvxNovw7uHk/suPVPF91EA0Iz5dhFjCQDHQgdcda4vxH8dvGcJYanpFikDZxGbdo+OehPOeP0rurbxh8OPhrFJa26S6/rZbde30aq7vIep3t/IYrz/wCMXxY8N+L/AA3dWq2kkVwQSEuEVj+DCpfoNa9TwPx9rv8AwkWvvqLKw3jOG6j2qDSYvLtuRy5zWVbxmadU7E5P0rfiwB7AYFEBSELHzwfepJMfrUBP70Gp5MZ61ZA3OB7UxnJ9KHPamMeOKAEZgM1Z0vT7zVLnyLK2lncKWYRoW2qOp+lUz1r6P/Y8vPDGl3l3Dqn7nVr8hLeaXHllP7g9z+vSk9NSoq7Ov/Zy+JFhBY2fg3W44bTy18uyulGFb/Zb0Pv3pP2g/hWYRP4s8MWrLj5760iXIU/89VA/UD61H8ffhV9iM3ijwzbFYSd19aRjmI/89E9s9u1bfwE+Jya5bx+FPEE4bUEXba3Dni4THKE/3sfn3pbe9Ee+jI/2evicupW0PhTxHcAXaDZaXEjf64f3D/tdh61gfHj4U3Gl3EnijwvETYlg9zaxqd1u399R/dz+Rqt8efhfPoV7J4p8NQuNPMnmTRxAh7R89RjovuOldp8Dfixb69bR+G/EkqJqKp5cM5IC3K9Npzxux17H607296IeTIPgZ8XI9Uit/DPiadFvhiO2u3b5Z/8AYY9N3v371n/Gz4NtNPN4i8I2vzHMl3YKuCccloh/MflVL44/CCSxlk8SeE7eX7KCZLmyjBDQ/wC1GOuM9qd8IvjS1rHB4e8XOfIUhIr/AB8yDoBIO4H97t3ot9qA79GZPwq+MWo+HTFovifzrrTYzsWUn9/bHPTn7y+x5Fdn8UU+HPiXwffeMry+gVo0Zbe6tWG8tg7UZe7E+taHxE8B+DvGdtc+JftVvp6xRlv7RhYeXJtGd0gHB9jwfrXxwb2a/wBdaNWE+nwTAsu5vLl2ng8HPI/nRo9VuJux778LfhJbeOfDcVxqN3d2mi7/ADsxqA99P/e5BxGvQepya76P9njwavXUtXz/ANdUP/steYRfHXxhZwQ2tja6NaWsMYSOKO0JVFHAAyfapD+0D488tlRdLiJHDrbHPtjJpKnUXUfOux65D4R+HXwwtTrc+IZEyq3V2xkkJ9EHr9B+Nc5fftF6Hay7bHw/eTRKwAkknVC4+mDivBPEnibXvFGpfbtcv576QcAMwCxj0VRwKw7h9qn92SMce/P+fzq1ST1ZLkz6Wg+OPhPXitrMLjSriTlRPho8n/aH+Aq7Npem+JcW91bwXlq68FgGBHsa+P8AUJHCna24E9+OldT8MfiL4g8KXaCzuFnts5NvMCyfh/d/CspUtfdKU+59HXn7PPhe8zPpuoX2mlh/qwRIufoea5+//ZzuFINr4khZlzjzrXA/MGt7wz+0VoMloqatpF/aybRkwMsiE+3Q102l/GbwDfTBDqz2ZPQ3ELKoJ9WwQKadRIfus+WPjJ8P/E3gu083U4I5LdjtSeB9yfj6V2nhT45a34Z8HadoFpoemNHaW6RoxL7jxnJ59a6j9rPW7G+8EB7C6huopXQB4pA6/e9q+frdftCK5U42jmrh73xES02PRbz4xeNtQuzIjW1mpY4EUAPf/aqjq/jjxdrNuYNS1+/njHBjEm1fyFczbwvIwWDdjsMda3bHwn4k1BC2n6HqdxHlSGjtGIPvnFaJRiL3mYbyMSOp+bJPXmsbVLgRplQwBJ/yP89q7W+8DeNYosnwvqiDqd0JGB6/zrkr/wAL+JjIIZdHvc/wjy/eplMaRzbF5X4JIz09Kt29uq/M38u9bUHgzxLFtZ9B1IbumLcnvVh/D2uxcSaRqEa9Rut2H9KiO4MyQiknco4xyKb8wAbbkjuDir8trdRtiS1uEJAwTGRVRgwJVsLgnFUTYcl3dQENDczxHIIKuQf0q3b+M/EliuyHV7p4+6yNuB/A1mSsUIXg9CSprPuuucmkxo7rTviI0zeXq1uqFj/rYhgfiK0tXsrPxHoztbyJIwBaGRD0Ydq8pbJOOa1fDGtTaPqKyKS0DHEqdiPX61ny9UO5nz281vM8MkbBkOCCORRXr0Y06/RbuNYJUkG4MVBJ+tFT7QOU+78ikopMmtyBT0pppcmk+tC3AKSlyKMiqASikPWimAppKM0jHjikAuaRm54puaKADJopKKAFyaSikoAU0xz0pWPFN+vpQI5P4ueII/Dnw/1TUmlCSCExw5HV2GBivhi3aT7YZDISzHJI75r718U2Njq2yxvraK4gUhykiggtXOan4A8J3MJFz4esyv8Asx7SPxFQ60Y6Fxpt6nxtfw7buC4LZK8nHvWjZLaS6hbC+kMNq0oEz91XPPT2r3P4lfB/SBpdvc+ELGd9RnuUXyjNmMJ3PPSvLPiH4J1Twc9jDrE9oZ7sNIIIX3FFB6n8TVxmpbCcWj2LSPB/wY8XWIs9Hvls7wDClJyshOOpV+D9BXAePfgr4o8OtLPYqNW01Ru82H76r/tL1/KvOGdkb92xTHzLg45r0XwH8ZvFHhnba3c41axU48q4+/GP9lutHLKOqY7p7mT8K7HxfqOt3ml+EGa3u54liupj8nlR55yT93n8a9M034beD/DMcmqfEnxFHeXLOdsLTEKwHv8Afb9KsXfj648T+WPhdoLW+uaghGpSNAFMMY+6xb7vryeaoQ+EvDHh2H/hI/irrx1bWXHmCwEm5m9AR3z+AqG2wSRdvdTj8SaDMmn2/wDwi3w7ssm5nCbJr7H8Cd+cfU5plpbapr9x/YeiwLpMt3aoLqRemk6d1SEekj/eajUr6/1j7BrWvaettbbhH4b8Nov+ukPCyyr/AHV61HHo3iLxPLc+FPDN6IbVJTJrusgkfark/eQEckL0AFLYpGs3h74KaFbHTri80q8vAMPJc3RZ2P0BAFfLnx60/QtP8T/8SEFLd+divvQfQ17F8S/gnbeHtBmvI/ELy3CJu2yW+0MfTPWvlvUJZnnaOV2bYSoyc1D9Q+RY0peGkPU/KPpWoOI/rVHTl/dKMVek9BVx2JZHj5gQe9Sy1D1YVJMaoQxm4xUdK55GaEjeWVYo1LO5AVR1YnoBSbA7n4E+ELbxp8Q7HS790WzUmacM+0uo/gHua9r+M/wl/wCEajbxD4ViddNXBmtVJ32pzwVP9336iuFufhX4o8B6Dp/iR2Y+aiyyyQZDWrkZCnH4c1778EviVb+MbM+H9d8tdXjiK4cfLdR9M4P8WOoqdV7yL8mUfgL8UV8Q2sfhfxBKjaiibYJjgLcp/dOeNwHGO9cb8dfhjN4Zvj4r8NLImnGQSTxxD5rSTqWHfZn8qrfG/wCG8/g/Uf8AhJvDKzDS2kEjCM/NZP2/4D6HtXpPwV+J1n4z07+wfEPkrqwiMZLgbLtOh6/xeo/Gnt70duo/Jjfgt8UbXxfZr4f8SGIauE2AtjZeR45Hpu9R37Vwfxq+E93oM7eIvCsbvp2/zJIUz5lq3XcO+307io/jN8Kbrwpet4l8KJIdMEm944yTJZtnqCOq+/auv+DvxmtdTii0HxbLFDekbIr1x+7uM9n9Cf1p2t70BeUjO+D/AMaY5IoNB8XTFJVAS3v26N6CT/Gtv4i/CLRfF2oSapoNxDp0xU+dIq7oJm7YA6e5FVfib8FdN8Q6qb7wzNBpszgtPFjMMjHuuOnvXg9p4j8aaN4pvPh3pniSHT0djbXcrzgwRAZDFW7celK6+KLC3QwPE+oa1Z/2n4RsdZlMH2hoLiG2lJhdUI+c9sHtVGys4LW3WKJMBePx9f5V7bo/hL4EeF7UJqXiG51e9IDXDxuxDv36Ctm38Rfs+wqI18PzOmSAzW7Nkcf7VVGVtbA0u58+l2LBQMdhjtT4ojIyxRKZJC3yqgJZs9sd6+gWm/Z2vXExha3YfwqsiE/h3rL1b4g/Drwnlfh/4WiuL3GFu7pDhOO2ck1XM30Jt5nPeFvgf401qyFwbe30yFwSn2t8OfQ7RzVTxV8E/HGlwyTRW9pqCIRk283zY9gapat8UvHt/MZ38RXUIZvuQYRVx2FRWfxm8d2EvlzaouoxL8xS6jDA49xUvnGuU8s8Q211Y3Jtr2CW3nH3o5F2sKh0jLSE84X25r2O98WeF/iQi2GtWaWWoEYRs4Jb/Zf+hrNb4M+LLWJrrS7VdUtgCw8sgSKvup61MZa6jsclB+7QbiOwFPWQL/Cxx94gVd1LRdV0seXf6XeWbdxNCy8/XFUJTIoJyoGDtwa2TRDRn2uk614o1628OaOHllupARDvwpx3x2x619DeFfhD4Q8LwR3nxE8Q2PmIARZJcbV4/vHqenavmzSdWvNP8U/aLS6ntZkjZQ8TYbkdM1elu7m/mEs00k0meXkYsT+JrKzfUpNI+pz8UPhP4fJj0fT4JnTAU2lmORx/E3P61j6t+0S8eU03w3+6HQ3M5HQeg/CvALWJFTcpJYevcf5NVtTlzjawxsABPX/Pen7KK3G5S6Hq2uftCa3OWX+xLFRg4/et3rkYvivqj3QuJdLtJMNkqXbr/k159KrSOdxHsMcVYgtvkZlK7eOoqfZxfQSkz2vTfjtd20apL4egZgAMpcEf0rWi/aBjZNs3h2Xjrtuv/rV4RAh6cE7zg+1Nw20kqoIJzVeziHMz3lfjpok3zXfh26564ZGGfxqvP8TPhtqbFr3QdjN1MlkjAevIrwlm2uV2gcgde1RvhW6EcHmp5Etguz2S6/4VDrH+rW1tpGOQVZof58VzGt/DbR7kmTQtW4yTtZhIoH1FebzvuDA8Y6A1DbXV5aTeZaXU0LdijEUnHsw5jS1zwhrml7nktjNED/rITuGPpXP9G5BHqDXX6d491m2IjvjHeRd94w351auF0LxWC1uRZ3390jG7/Gl6hocSJpAMK7gdgGIorSuPD2swzPEbGR9pwGUZBop3QWZ+nfNIaWkNaIgQ0lKaSmAUUUHpTAKZk06mjrQAZopx6UygAooooAKKKKAEoooqRBTJMY7D6mn0jcqc+lMR8p/tCePPEGn/ABOn07SdZubS3t441KxvtG/GTWPpPxg8e2UPlrqzXKdf9IjEmR9a5L43szfFHXmZix+2NyTWVaE/YmOTnAp2TeqK1SPVD8dvEzWosI9PtEuy+5LlB0yP7p4qn4j8IfFLxRMPEGraXd35MSojK6EhOSAFB46155pADeI9PRhlftKDB6Y3CvvDT1CwoAAAEAGOwxWU5ezeiLSvufC+pWN5YT/Zru3ltp4+CkqFGH59aqtkjA6nq1fYPx4sbK5+H93cXFnbzTRKPLkkjDMn0J5FfH8XPJ5Oa3hK6uRJWPTvhJrfi208PahpHgnSjJf3Um+5vinFvHgKACeAec+vpXWy+HfDPgaaLUNcu5PF/jW4IFvZB9w809CV5OB6tWr8KCbP9n/U7izP2eYmZjJF8rEhgAcjmub/AGWkS48Wa1eXCLNcrbhlmcbnBJ5IY85PesnuyuyNWSw1i11ljqV+snjPVoGM8vHk6JZdXI7BscCsa613xnr1mPD/AMLdOvbfQrIGH7VCPLac/wATtI2OvXg5qKWaaT4WeN715pGupdZEMkxYl3jDjCFupX26V9BeHIILfwhpsNvDHDEtnGQiKFUZUZ4FQ3pcvlPh34l6t8QPDrvp+v3GpxpNw8dzLvRvocmvJHJdtzdSSa+g/wBrT/j7UdhKMV89jtUXuFrG1pqfu8+lWHNR6b/x7n8KWTrWi2M2MBAkUf7QqWbrVOQnz4eT/rBVqf75poCI9eldB4NstQjvItct4JFgtZQRcGMlFkHQE9M1z/evsD4JWdnN+zJdpNaQSK8FzIwaMEFhnDH3HrSk7FJHbfCL4gaX4+0aTSdVS3XVBHsubaTGy5TH30/qO1eNfFzwBqPw/wDEEWu6HLcJpbz7raZT81vL12MfbtXG/D24uLfx5oUtvPLDJ9sjXcjlTgtgjI7Yr7C+IsMM/g/W4p4klj+yyfI6gjgccGn8E0l1C94nLfCT4i6X4+0h9J1dYBqixbbmCQDZcLjl1B4I9R2ryb4y/C2+8F6ifEXhoTtpXmCT92T5lo2cjOOdvoa8/wDC081r4v0ya1mkglF5GA8bFWAyvcV9yTRxyxNDLGrxuhVkYZDAjkEUSXs5K3Ua95anjPwe+L1prkEHh7xVLHFqbfu47mTAjuv970bt6GqPxM+Ctvq+pyXnhCa3sZmy1xbucRbvVCM7T7V4R4mRYfFGpxQqscaXEgVFGAoDDGB2r379m/UL+68EaiLq+uZxFD+78yVm2cHpk8USjye9EFK+h4Tr3jvx94CudQ8JwalPFcsrW7xM4lCH+8h7Y9a4nSbA20bzXDGW4nYvNI3JYn/9Zqv5sl14z1me5keaX7Q/zyNubr6mtcf8esbd92M/hVwV9SQXau0qw6YxjrTGYAhc7ByP8f5/pUj8Kfw/m1Mn6/8AfX9asQ5MsC3QjnH+frSlmVDhRnGQAaB1P/AT/OnxKvkpwOpHT2FHQCrK2IztGSATz71l30q+U5xjgKQfWtZ/mR93Pyjr/vCsPVv9a3+fWplsBjs26YsMgg5Fex/DH4xeLPDMEduZodStEGBBcgtx6BhyK8Yf/Wiup0pVyflHRe3+0KzST3Kuz6e0v9obQr1Uj1/w1NH6vEyzKPwbn9am1WT4L+PLWUQ/Y7e/kQgZX7NKD7dieelfNkf+uC9iOR+FVb7/AI97g9/Oxn8BTlTS1Q07szviDoSeG/Hj6fDcm4jOGjZuu0ngHFdNoHg3xLqkInsNA1K4hIJ3pbsQ5HofSq3wnjTUfjZ4Zi1BFvIzsBWceYCADjg1962qqkexFCoowqgYAHtWSm4pj5Ez4nvvA/jaPK/8I3qakdMW54H/ANb+lUD8OfHV5LhPDWoZz02Y4x9a+1dR5k557fhUVqqhshQCOnFDrMpU0fHdt8K/HrIrL4ZvtuzgEL/jU4+FPxAOdnhu82juSoz+tfZo/wBW30qEf6r8B/Wp9u10H7JHxy3wn+ICIT/wjd2ckjIZD/XpVK7+G/jq3TbL4Z1HG0gbYwcn6g19nN0NVLkApyM8H+lCrvsDpI+KZ/BfiuBj53hvU0UHBc2zdvwrFvrHULcbbiyuIihIO+Fl6fWvuKX/AFp+orHvEWTeJFVx83DDPerVS5Lpo+I5VIzgHjrVaUdD09a+lfidpOl/ZppP7Ns9+3O7yFz+eK+dNSAW6dVAA3HgfSqIasZrqcUxXZHDKzKw7g8ipJOo+lRn+tJgb1t4v1uKFY/Ojk2jG50yTRWAvSilyoVz/9k="/>
          <p:cNvSpPr>
            <a:spLocks noChangeAspect="1" noChangeArrowheads="1"/>
          </p:cNvSpPr>
          <p:nvPr/>
        </p:nvSpPr>
        <p:spPr bwMode="auto">
          <a:xfrm>
            <a:off x="66992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1800" y="2552700"/>
            <a:ext cx="4907705" cy="4255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9082087" y="723900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Bold" panose="020B0604020202020204" charset="0"/>
                <a:ea typeface="+mn-ea"/>
                <a:cs typeface="Poppins Bold" panose="020B0604020202020204" charset="0"/>
              </a:rPr>
              <a:t>Welcome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9689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3331">
        <p159:morph option="byObject"/>
      </p:transition>
    </mc:Choice>
    <mc:Fallback xmlns="">
      <p:transition spd="slow" advTm="233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685800" y="280452"/>
            <a:ext cx="18407064" cy="88820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68580" rIns="0" bIns="68580" rtlCol="0" anchor="b" anchorCtr="0" compatLnSpc="1">
            <a:normAutofit/>
          </a:bodyPr>
          <a:lstStyle/>
          <a:p>
            <a:pPr lvl="0" algn="l"/>
            <a:r>
              <a:rPr lang="en-IE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Apprentice’s Role      Supervisor’s Role   Mentor’s Role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4294967295"/>
          </p:nvPr>
        </p:nvSpPr>
        <p:spPr>
          <a:xfrm>
            <a:off x="685800" y="1638300"/>
            <a:ext cx="5257800" cy="7467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68580" rIns="0" bIns="68580" rtlCol="0" anchor="t" anchorCtr="0" compatLnSpc="1">
            <a:normAutofit fontScale="92500" lnSpcReduction="10000"/>
          </a:bodyPr>
          <a:lstStyle/>
          <a:p>
            <a:pPr marL="257175" lvl="0" indent="-257175" defTabSz="1028700">
              <a:lnSpc>
                <a:spcPct val="80000"/>
              </a:lnSpc>
              <a:spcBef>
                <a:spcPts val="225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400" b="1" kern="0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Turn up each day!!!</a:t>
            </a:r>
          </a:p>
          <a:p>
            <a:pPr marL="257175" lvl="0" indent="-257175" defTabSz="1028700">
              <a:lnSpc>
                <a:spcPct val="80000"/>
              </a:lnSpc>
              <a:spcBef>
                <a:spcPts val="225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400" b="1" kern="0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Work on job allocated tasks for 4 days per week</a:t>
            </a:r>
          </a:p>
          <a:p>
            <a:pPr marL="257175" lvl="0" indent="-257175" defTabSz="1028700">
              <a:lnSpc>
                <a:spcPct val="80000"/>
              </a:lnSpc>
              <a:spcBef>
                <a:spcPts val="225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400" b="1" kern="0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Do online study lectures 1 day per week (reduced to a half day during summer semester)</a:t>
            </a:r>
          </a:p>
          <a:p>
            <a:pPr marL="257175" lvl="0" indent="-257175" defTabSz="1028700">
              <a:lnSpc>
                <a:spcPct val="80000"/>
              </a:lnSpc>
              <a:spcBef>
                <a:spcPts val="225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400" b="1" kern="0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Choose and work through case studies each semester</a:t>
            </a:r>
          </a:p>
          <a:p>
            <a:pPr marL="257175" lvl="0" indent="-257175" defTabSz="1028700">
              <a:lnSpc>
                <a:spcPct val="80000"/>
              </a:lnSpc>
              <a:spcBef>
                <a:spcPts val="225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400" b="1" kern="0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Keep reflective diary </a:t>
            </a:r>
          </a:p>
          <a:p>
            <a:pPr marL="257175" lvl="0" indent="-257175" defTabSz="1028700">
              <a:lnSpc>
                <a:spcPct val="80000"/>
              </a:lnSpc>
              <a:spcBef>
                <a:spcPts val="225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400" b="1" kern="0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Complete work-based tasks  </a:t>
            </a:r>
          </a:p>
          <a:p>
            <a:pPr marL="257175" lvl="0" indent="-257175" defTabSz="1028700">
              <a:lnSpc>
                <a:spcPct val="80000"/>
              </a:lnSpc>
              <a:spcBef>
                <a:spcPts val="225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400" b="1" kern="0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Download and ensure assessment forms signed at required times</a:t>
            </a:r>
          </a:p>
          <a:p>
            <a:pPr marL="257175" lvl="0" indent="-257175" defTabSz="1028700">
              <a:lnSpc>
                <a:spcPct val="80000"/>
              </a:lnSpc>
              <a:spcBef>
                <a:spcPts val="225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400" b="1" kern="0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Have access to own computer/laptop outside working hours</a:t>
            </a:r>
          </a:p>
          <a:p>
            <a:pPr marL="257175" lvl="0" indent="-257175" defTabSz="1028700">
              <a:lnSpc>
                <a:spcPct val="80000"/>
              </a:lnSpc>
              <a:spcBef>
                <a:spcPts val="225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400" b="1" kern="0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Do self study weekly (10 hours)</a:t>
            </a:r>
          </a:p>
          <a:p>
            <a:pPr marL="257175" lvl="0" indent="-257175" defTabSz="1028700">
              <a:lnSpc>
                <a:spcPct val="80000"/>
              </a:lnSpc>
              <a:spcBef>
                <a:spcPts val="225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400" b="1" kern="0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Manage Moodle (ATU Sligo) and upload documents</a:t>
            </a:r>
          </a:p>
          <a:p>
            <a:pPr marL="0" indent="0">
              <a:lnSpc>
                <a:spcPct val="80000"/>
              </a:lnSpc>
              <a:buNone/>
            </a:pPr>
            <a:endParaRPr lang="en-IE" sz="1050" dirty="0">
              <a:solidFill>
                <a:schemeClr val="bg1"/>
              </a:solidFill>
              <a:latin typeface="Poppins Bold" panose="020B0604020202020204" charset="0"/>
              <a:cs typeface="Poppins Bold" panose="020B0604020202020204" charset="0"/>
            </a:endParaRPr>
          </a:p>
        </p:txBody>
      </p:sp>
      <p:sp>
        <p:nvSpPr>
          <p:cNvPr id="4" name="Content Placeholder 2"/>
          <p:cNvSpPr txBox="1"/>
          <p:nvPr/>
        </p:nvSpPr>
        <p:spPr>
          <a:xfrm>
            <a:off x="6629400" y="1535907"/>
            <a:ext cx="5114930" cy="66545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68580" rIns="0" bIns="68580" anchor="t" anchorCtr="0" compatLnSpc="1">
            <a:noAutofit/>
          </a:bodyPr>
          <a:lstStyle/>
          <a:p>
            <a:pPr marL="257175" indent="-257175" defTabSz="1028700">
              <a:spcBef>
                <a:spcPts val="225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200" b="1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Ensure apprentice attends work and online sessions</a:t>
            </a:r>
          </a:p>
          <a:p>
            <a:pPr marL="257175" indent="-257175" defTabSz="1028700">
              <a:spcBef>
                <a:spcPts val="225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200" b="1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Acts as the </a:t>
            </a:r>
            <a:r>
              <a:rPr lang="en-IE" sz="2200" b="1" kern="0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day-to-day</a:t>
            </a:r>
            <a:r>
              <a:rPr lang="en-IE" sz="2200" b="1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 supervisor</a:t>
            </a:r>
            <a:r>
              <a:rPr lang="en-IE" sz="2200" b="1" kern="0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 </a:t>
            </a:r>
          </a:p>
          <a:p>
            <a:pPr marL="257175" indent="-257175" defTabSz="1028700">
              <a:spcBef>
                <a:spcPts val="225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200" b="1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Signs off on the work-based performance assessment forms for the on-the-job tasks and monitors their performance</a:t>
            </a:r>
            <a:r>
              <a:rPr lang="en-IE" sz="2200" b="1" kern="0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 </a:t>
            </a:r>
          </a:p>
          <a:p>
            <a:pPr marL="257175" indent="-257175" defTabSz="1028700">
              <a:spcBef>
                <a:spcPts val="225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200" b="1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Marks case study assignments using assessment framework</a:t>
            </a:r>
            <a:r>
              <a:rPr lang="en-IE" sz="2200" b="1" kern="0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 </a:t>
            </a:r>
            <a:endParaRPr lang="en-IE" sz="2200" b="1" dirty="0">
              <a:solidFill>
                <a:schemeClr val="bg1"/>
              </a:solidFill>
              <a:latin typeface="Poppins Bold" panose="020B0604020202020204" charset="0"/>
              <a:cs typeface="Poppins Bold" panose="020B0604020202020204" charset="0"/>
            </a:endParaRPr>
          </a:p>
          <a:p>
            <a:pPr marL="257175" indent="-257175" defTabSz="1028700">
              <a:spcBef>
                <a:spcPts val="225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200" b="1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Record/exchange data as required (note this is student led)</a:t>
            </a:r>
          </a:p>
          <a:p>
            <a:pPr marL="257175" indent="-257175" defTabSz="1028700">
              <a:spcBef>
                <a:spcPts val="225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200" b="1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Holds regular face-to-face observation of the progression and achievements of the apprentice</a:t>
            </a:r>
          </a:p>
        </p:txBody>
      </p:sp>
      <p:sp>
        <p:nvSpPr>
          <p:cNvPr id="5" name="Content Placeholder 2"/>
          <p:cNvSpPr txBox="1"/>
          <p:nvPr/>
        </p:nvSpPr>
        <p:spPr>
          <a:xfrm>
            <a:off x="11963400" y="1518589"/>
            <a:ext cx="5564196" cy="65270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68580" rIns="0" bIns="68580" anchor="t" anchorCtr="0" compatLnSpc="1">
            <a:noAutofit/>
          </a:bodyPr>
          <a:lstStyle/>
          <a:p>
            <a:pPr marL="257175" indent="-257175" defTabSz="1028700">
              <a:spcBef>
                <a:spcPts val="225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200" b="1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Support, guide and mentor the apprentice(s). </a:t>
            </a:r>
          </a:p>
          <a:p>
            <a:pPr marL="257175" indent="-257175" defTabSz="1028700">
              <a:spcBef>
                <a:spcPts val="225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200" b="1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Act as liaison with ATU Sligo, LIA and III delivering the programme</a:t>
            </a:r>
          </a:p>
          <a:p>
            <a:pPr marL="257175" indent="-257175" defTabSz="1028700">
              <a:spcBef>
                <a:spcPts val="225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200" b="1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Arranges job/team rotations (where possible)</a:t>
            </a:r>
          </a:p>
          <a:p>
            <a:pPr marL="257175" indent="-257175" defTabSz="1028700">
              <a:spcBef>
                <a:spcPts val="225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200" b="1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Holds scheduled (every semester) face-to-face observation of the progression and achievements of the apprentice</a:t>
            </a:r>
          </a:p>
          <a:p>
            <a:pPr marL="257175" indent="-257175" defTabSz="1028700">
              <a:spcBef>
                <a:spcPts val="225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200" b="1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Outcomes discussed with the Supervisor who records/exchange data as required (note this is student led)</a:t>
            </a:r>
          </a:p>
          <a:p>
            <a:pPr marL="257175" indent="-257175" defTabSz="1028700">
              <a:spcBef>
                <a:spcPts val="2250"/>
              </a:spcBef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200" b="1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Report concerns regarding apprentice as required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56" y="8924925"/>
            <a:ext cx="6534150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77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A group of people sitting around a table with laptops&#10;&#10;Description automatically generated with medium confidence">
            <a:extLst>
              <a:ext uri="{FF2B5EF4-FFF2-40B4-BE49-F238E27FC236}">
                <a16:creationId xmlns:a16="http://schemas.microsoft.com/office/drawing/2014/main" id="{377D8E3A-C690-42A9-BFCC-47C2110649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20" r="7807"/>
          <a:stretch>
            <a:fillRect/>
          </a:stretch>
        </p:blipFill>
        <p:spPr>
          <a:xfrm>
            <a:off x="12784127" y="43937"/>
            <a:ext cx="5513017" cy="10244587"/>
          </a:xfrm>
          <a:prstGeom prst="rect">
            <a:avLst/>
          </a:prstGeom>
        </p:spPr>
      </p:pic>
      <p:sp>
        <p:nvSpPr>
          <p:cNvPr id="24" name="AutoShape 4">
            <a:extLst>
              <a:ext uri="{FF2B5EF4-FFF2-40B4-BE49-F238E27FC236}">
                <a16:creationId xmlns:a16="http://schemas.microsoft.com/office/drawing/2014/main" id="{99B79329-76EF-4F4F-B2BF-CEE4D1AB3776}"/>
              </a:ext>
            </a:extLst>
          </p:cNvPr>
          <p:cNvSpPr/>
          <p:nvPr/>
        </p:nvSpPr>
        <p:spPr>
          <a:xfrm>
            <a:off x="0" y="-96038"/>
            <a:ext cx="12754855" cy="1672088"/>
          </a:xfrm>
          <a:prstGeom prst="rect">
            <a:avLst/>
          </a:prstGeom>
          <a:solidFill>
            <a:srgbClr val="0B1E60"/>
          </a:solidFill>
        </p:spPr>
        <p:txBody>
          <a:bodyPr/>
          <a:lstStyle/>
          <a:p>
            <a:endParaRPr lang="en-IE"/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BDC811FE-7A61-41B7-9265-F24925AA1A00}"/>
              </a:ext>
            </a:extLst>
          </p:cNvPr>
          <p:cNvSpPr txBox="1"/>
          <p:nvPr/>
        </p:nvSpPr>
        <p:spPr>
          <a:xfrm>
            <a:off x="609600" y="310080"/>
            <a:ext cx="13716000" cy="859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 spc="-168" dirty="0">
                <a:solidFill>
                  <a:srgbClr val="FFFFFF"/>
                </a:solidFill>
                <a:latin typeface="Poppins Bold"/>
              </a:rPr>
              <a:t>Agenda</a:t>
            </a: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51EB91BC-CF06-4B0F-B04A-7F871EF37C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9358" y="1863818"/>
            <a:ext cx="899653" cy="827681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B4B22024-9861-49A5-8543-75AAE2613B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5431" y="3293261"/>
            <a:ext cx="762302" cy="827681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04F65077-AE12-45ED-AD7D-F2117BCF70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66888" y="4586705"/>
            <a:ext cx="783813" cy="922133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252CCDD6-BCE0-40C0-A6FC-02FD51DE62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86435" y="7449740"/>
            <a:ext cx="962576" cy="826613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7DDB87E3-2E5A-4F73-AC3D-54AD8EF1F8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98102" y="5974979"/>
            <a:ext cx="1002164" cy="10021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F1FEFC-587C-602B-68D1-6141392477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1000" y="9258300"/>
            <a:ext cx="3721291" cy="7683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95600" y="2857500"/>
            <a:ext cx="6096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400" b="1" kern="0" dirty="0">
                <a:solidFill>
                  <a:srgbClr val="002060"/>
                </a:solidFill>
                <a:latin typeface="Abadi Extra Light"/>
                <a:cs typeface="Calibri"/>
              </a:rPr>
              <a:t>10.30</a:t>
            </a:r>
            <a:r>
              <a:rPr lang="en-IE" sz="2400" b="1" dirty="0">
                <a:solidFill>
                  <a:srgbClr val="002060"/>
                </a:solidFill>
                <a:latin typeface="Abadi Extra Light"/>
                <a:cs typeface="Calibri"/>
              </a:rPr>
              <a:t> - Welcome / CPD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2400" b="1" kern="0" dirty="0">
              <a:solidFill>
                <a:srgbClr val="002060"/>
              </a:solidFill>
              <a:latin typeface="Abadi Extra Light"/>
              <a:cs typeface="Calibri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400" b="1" kern="0" dirty="0">
                <a:solidFill>
                  <a:srgbClr val="002060"/>
                </a:solidFill>
                <a:latin typeface="Abadi Extra Light"/>
                <a:cs typeface="Calibri"/>
              </a:rPr>
              <a:t>10.35</a:t>
            </a:r>
            <a:r>
              <a:rPr lang="en-IE" sz="2400" b="1" dirty="0">
                <a:solidFill>
                  <a:srgbClr val="002060"/>
                </a:solidFill>
                <a:latin typeface="Abadi Extra Light"/>
                <a:cs typeface="Calibri"/>
              </a:rPr>
              <a:t> - Overview of Apprenticeship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2400" b="1" dirty="0">
              <a:solidFill>
                <a:srgbClr val="002060"/>
              </a:solidFill>
              <a:latin typeface="Abadi Extra Light" pitchFamily="34"/>
              <a:cs typeface="Calibri" pitchFamily="34"/>
            </a:endParaRPr>
          </a:p>
          <a:p>
            <a:pPr marL="800100" lvl="1" indent="-3429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400" b="1" dirty="0">
                <a:solidFill>
                  <a:srgbClr val="002060"/>
                </a:solidFill>
                <a:latin typeface="Abadi Extra Light"/>
                <a:cs typeface="Calibri"/>
              </a:rPr>
              <a:t>Syllabus</a:t>
            </a:r>
          </a:p>
          <a:p>
            <a:pPr marL="800100" lvl="1" indent="-3429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400" b="1" dirty="0">
                <a:solidFill>
                  <a:srgbClr val="002060"/>
                </a:solidFill>
                <a:latin typeface="Abadi Extra Light"/>
                <a:cs typeface="Calibri"/>
              </a:rPr>
              <a:t>Academic Calendar</a:t>
            </a:r>
          </a:p>
          <a:p>
            <a:pPr marL="800100" lvl="1" indent="-3429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400" b="1" dirty="0">
                <a:solidFill>
                  <a:srgbClr val="002060"/>
                </a:solidFill>
                <a:latin typeface="Abadi Extra Light"/>
                <a:cs typeface="Calibri"/>
              </a:rPr>
              <a:t>Timetable of Lectures</a:t>
            </a:r>
          </a:p>
          <a:p>
            <a:pPr marL="800100" lvl="1" indent="-3429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400" b="1" dirty="0">
                <a:solidFill>
                  <a:srgbClr val="002060"/>
                </a:solidFill>
                <a:latin typeface="Abadi Extra Light"/>
                <a:cs typeface="Calibri"/>
              </a:rPr>
              <a:t>Examinations/Assessments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2400" b="1" dirty="0">
              <a:solidFill>
                <a:srgbClr val="002060"/>
              </a:solidFill>
              <a:latin typeface="Abadi Extra Light"/>
              <a:cs typeface="Calibri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400" b="1" dirty="0">
                <a:solidFill>
                  <a:srgbClr val="002060"/>
                </a:solidFill>
                <a:latin typeface="Abadi Extra Light"/>
                <a:cs typeface="Calibri"/>
              </a:rPr>
              <a:t>Q&amp;A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2400" b="1" dirty="0">
              <a:solidFill>
                <a:srgbClr val="002060"/>
              </a:solidFill>
              <a:latin typeface="Abadi Extra Light"/>
              <a:cs typeface="Calibri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400" b="1" dirty="0">
                <a:solidFill>
                  <a:srgbClr val="002060"/>
                </a:solidFill>
                <a:latin typeface="Abadi Extra Light"/>
                <a:cs typeface="Calibri"/>
              </a:rPr>
              <a:t>10.5</a:t>
            </a:r>
            <a:r>
              <a:rPr lang="en-IE" sz="2400" b="1" dirty="0">
                <a:solidFill>
                  <a:srgbClr val="002060"/>
                </a:solidFill>
                <a:latin typeface="Abadi Extra Light" pitchFamily="34"/>
                <a:cs typeface="Calibri" pitchFamily="34"/>
              </a:rPr>
              <a:t>5 -</a:t>
            </a:r>
            <a:r>
              <a:rPr lang="en-IE" sz="2400" b="1" dirty="0">
                <a:solidFill>
                  <a:srgbClr val="002060"/>
                </a:solidFill>
                <a:latin typeface="Abadi Extra Light"/>
                <a:cs typeface="Calibri"/>
              </a:rPr>
              <a:t> WBL Case Studies/Tasks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400" b="1" dirty="0">
                <a:solidFill>
                  <a:srgbClr val="002060"/>
                </a:solidFill>
                <a:latin typeface="Abadi Extra Light"/>
                <a:cs typeface="Calibri"/>
              </a:rPr>
              <a:t>11.05  A Supervisor’s Perspective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2400" b="1" dirty="0">
              <a:solidFill>
                <a:srgbClr val="002060"/>
              </a:solidFill>
              <a:latin typeface="Abadi Extra Light"/>
              <a:cs typeface="Calibri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2400" b="1" dirty="0">
              <a:solidFill>
                <a:srgbClr val="002060"/>
              </a:solidFill>
              <a:latin typeface="Abadi Extra Light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0D55DF-A6DC-4887-B87B-79B6076105A0}"/>
              </a:ext>
            </a:extLst>
          </p:cNvPr>
          <p:cNvSpPr txBox="1"/>
          <p:nvPr/>
        </p:nvSpPr>
        <p:spPr>
          <a:xfrm>
            <a:off x="4575220" y="4915368"/>
            <a:ext cx="9150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b="0" dirty="0">
                <a:effectLst/>
              </a:rPr>
              <a:t> 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36834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1856">
        <p159:morph option="byObject"/>
      </p:transition>
    </mc:Choice>
    <mc:Fallback xmlns="">
      <p:transition spd="slow" advTm="418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7600" y="4229100"/>
            <a:ext cx="11353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IE" sz="6000" b="1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WBL Case Studies/Tasks</a:t>
            </a:r>
          </a:p>
          <a:p>
            <a:pPr lvl="0"/>
            <a:r>
              <a:rPr lang="en-IE" sz="6000" b="1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Best Practice – Examples</a:t>
            </a:r>
          </a:p>
          <a:p>
            <a:pPr lvl="0"/>
            <a:endParaRPr lang="en-IE" sz="6000" dirty="0">
              <a:latin typeface="Poppins Bold" panose="020B0604020202020204" charset="0"/>
              <a:cs typeface="Poppins Bold" panose="020B060402020202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56" y="8924925"/>
            <a:ext cx="6534150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3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5">
            <a:extLst>
              <a:ext uri="{FF2B5EF4-FFF2-40B4-BE49-F238E27FC236}">
                <a16:creationId xmlns:a16="http://schemas.microsoft.com/office/drawing/2014/main" id="{8C2A7081-994B-499A-9632-A8A23B2AB949}"/>
              </a:ext>
            </a:extLst>
          </p:cNvPr>
          <p:cNvSpPr txBox="1"/>
          <p:nvPr/>
        </p:nvSpPr>
        <p:spPr>
          <a:xfrm>
            <a:off x="204760" y="1333500"/>
            <a:ext cx="7795061" cy="5048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05"/>
              </a:lnSpc>
              <a:spcBef>
                <a:spcPct val="0"/>
              </a:spcBef>
            </a:pPr>
            <a:r>
              <a:rPr lang="en-US" sz="2800" spc="-154" dirty="0">
                <a:solidFill>
                  <a:srgbClr val="0B1E60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An email will be sent with a password after this session for access. The Resource Centre has copies of all relevant documentation </a:t>
            </a:r>
          </a:p>
          <a:p>
            <a:pPr algn="ctr">
              <a:lnSpc>
                <a:spcPts val="6705"/>
              </a:lnSpc>
              <a:spcBef>
                <a:spcPct val="0"/>
              </a:spcBef>
            </a:pPr>
            <a:r>
              <a:rPr lang="en-US" sz="2800" spc="-154" dirty="0">
                <a:solidFill>
                  <a:srgbClr val="0B1E60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and information relating to the Insurance Practitioner Apprenticeship for both Life &amp; Non Life Supervisors and Mentors. ​</a:t>
            </a:r>
          </a:p>
        </p:txBody>
      </p:sp>
      <p:sp>
        <p:nvSpPr>
          <p:cNvPr id="26" name="AutoShape 4">
            <a:extLst>
              <a:ext uri="{FF2B5EF4-FFF2-40B4-BE49-F238E27FC236}">
                <a16:creationId xmlns:a16="http://schemas.microsoft.com/office/drawing/2014/main" id="{604FA4E5-BD7C-4091-8A09-FEB9BB3A16D8}"/>
              </a:ext>
            </a:extLst>
          </p:cNvPr>
          <p:cNvSpPr/>
          <p:nvPr/>
        </p:nvSpPr>
        <p:spPr>
          <a:xfrm>
            <a:off x="8342418" y="-146384"/>
            <a:ext cx="9958037" cy="10471484"/>
          </a:xfrm>
          <a:prstGeom prst="rect">
            <a:avLst/>
          </a:prstGeom>
          <a:solidFill>
            <a:srgbClr val="0B1E60"/>
          </a:solidFill>
        </p:spPr>
        <p:txBody>
          <a:bodyPr/>
          <a:lstStyle/>
          <a:p>
            <a:endParaRPr lang="en-I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77D552-8DF1-E854-5D1F-C89B15D54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9258300"/>
            <a:ext cx="3721291" cy="7683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00" y="2915499"/>
            <a:ext cx="6429375" cy="5038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9082087" y="723900"/>
            <a:ext cx="868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5400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Supervisors’ Resource Centre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72771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rgbClr val="002060"/>
                </a:solidFill>
                <a:latin typeface="Poppins Bold" panose="020B0604020202020204" charset="0"/>
                <a:cs typeface="Poppins Bold" panose="020B0604020202020204" charset="0"/>
              </a:rPr>
              <a:t>The Resource Centre can be accessed through:</a:t>
            </a:r>
          </a:p>
          <a:p>
            <a:r>
              <a:rPr lang="en-IE" b="1" dirty="0">
                <a:solidFill>
                  <a:srgbClr val="002060"/>
                </a:solidFill>
                <a:latin typeface="Poppins Bold" panose="020B0604020202020204" charset="0"/>
                <a:cs typeface="Poppins Bold" panose="020B0604020202020204" charset="0"/>
              </a:rPr>
              <a:t>https://earnandlearn.ie/apprenticeships-employers</a:t>
            </a:r>
            <a:r>
              <a:rPr lang="en-IE" dirty="0"/>
              <a:t>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2152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3331">
        <p159:morph option="byObject"/>
      </p:transition>
    </mc:Choice>
    <mc:Fallback xmlns="">
      <p:transition spd="slow" advTm="233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/>
              <p14:cNvContentPartPr/>
              <p14:nvPr/>
            </p14:nvContentPartPr>
            <p14:xfrm>
              <a:off x="9157767" y="6179236"/>
              <a:ext cx="360" cy="3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45887" y="6167356"/>
                <a:ext cx="24120" cy="241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056" y="8924925"/>
            <a:ext cx="6534150" cy="1362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10BB6F-C1EE-400C-9910-39A33CB8DD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487" y="571500"/>
            <a:ext cx="11917438" cy="73924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F11C7D-5BED-329F-B098-230F0B5483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0800" y="3097468"/>
            <a:ext cx="6639852" cy="61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76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/>
              <p14:cNvContentPartPr/>
              <p14:nvPr/>
            </p14:nvContentPartPr>
            <p14:xfrm>
              <a:off x="9157767" y="6179236"/>
              <a:ext cx="360" cy="3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45887" y="6167356"/>
                <a:ext cx="24120" cy="241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9AE9861-E75E-3F71-DD73-0A0F1ECBA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0910" y="823210"/>
            <a:ext cx="8007780" cy="8640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056" y="8924925"/>
            <a:ext cx="6534150" cy="136207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50DE93C-EB8B-51B7-46DE-52BB8D131FCB}"/>
              </a:ext>
            </a:extLst>
          </p:cNvPr>
          <p:cNvCxnSpPr>
            <a:cxnSpLocks/>
          </p:cNvCxnSpPr>
          <p:nvPr/>
        </p:nvCxnSpPr>
        <p:spPr>
          <a:xfrm flipH="1" flipV="1">
            <a:off x="8915400" y="4152900"/>
            <a:ext cx="4260060" cy="15499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2A7372FD-A28A-574E-9BBF-AD19EF9E22B3}"/>
              </a:ext>
            </a:extLst>
          </p:cNvPr>
          <p:cNvSpPr/>
          <p:nvPr/>
        </p:nvSpPr>
        <p:spPr>
          <a:xfrm>
            <a:off x="7148520" y="3695700"/>
            <a:ext cx="1995480" cy="606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DF4AC-E7AE-A077-EF27-018E4E5C8D31}"/>
              </a:ext>
            </a:extLst>
          </p:cNvPr>
          <p:cNvSpPr txBox="1"/>
          <p:nvPr/>
        </p:nvSpPr>
        <p:spPr>
          <a:xfrm>
            <a:off x="13487400" y="4927859"/>
            <a:ext cx="3048000" cy="17543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E" dirty="0"/>
              <a:t>Schedule Time to sign off case studies and work-based learning.</a:t>
            </a:r>
          </a:p>
          <a:p>
            <a:r>
              <a:rPr lang="en-IE" dirty="0"/>
              <a:t>In first year, there are weekly tasks to ensure the apprentice engages with their supervisor.</a:t>
            </a:r>
          </a:p>
        </p:txBody>
      </p:sp>
    </p:spTree>
    <p:extLst>
      <p:ext uri="{BB962C8B-B14F-4D97-AF65-F5344CB8AC3E}">
        <p14:creationId xmlns:p14="http://schemas.microsoft.com/office/powerpoint/2010/main" val="3860434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924925"/>
            <a:ext cx="6534150" cy="1362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386866"/>
            <a:ext cx="12858750" cy="7109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45016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7994" cy="102833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22"/>
            <a:ext cx="18287994" cy="102833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716" y="6663905"/>
            <a:ext cx="1200150" cy="37146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8603" y="795591"/>
            <a:ext cx="11176056" cy="96924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9"/>
          <p:cNvSpPr txBox="1"/>
          <p:nvPr/>
        </p:nvSpPr>
        <p:spPr>
          <a:xfrm>
            <a:off x="-457200" y="3621"/>
            <a:ext cx="10972800" cy="8771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37160" tIns="68580" rIns="137160" bIns="68580" anchor="t" anchorCtr="1" compatLnSpc="1">
            <a:spAutoFit/>
          </a:bodyPr>
          <a:lstStyle/>
          <a:p>
            <a:pPr defTabSz="13716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4800" dirty="0">
                <a:solidFill>
                  <a:srgbClr val="000000"/>
                </a:solidFill>
                <a:latin typeface="Arial"/>
              </a:rPr>
              <a:t>Case Studies &amp; Work based Tasks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84ECB8-5521-010B-4E29-EA5DC2DA61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4600" y="231885"/>
            <a:ext cx="8381994" cy="1093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94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CAC8D-94E4-2EF8-76C1-19E8655C9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2A2F6-F965-D2EE-5277-469BDA8BD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AA461-3743-B9FB-F90D-DEDB7B5EC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0500"/>
            <a:ext cx="16168388" cy="103758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0618B9-3E28-B81F-37E9-460F130BE842}"/>
              </a:ext>
            </a:extLst>
          </p:cNvPr>
          <p:cNvSpPr txBox="1"/>
          <p:nvPr/>
        </p:nvSpPr>
        <p:spPr>
          <a:xfrm>
            <a:off x="7696202" y="1537609"/>
            <a:ext cx="19050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6 Mandatory and 1 Elective Task </a:t>
            </a:r>
          </a:p>
          <a:p>
            <a:r>
              <a:rPr lang="en-US" b="1" dirty="0"/>
              <a:t>End of Semester Reflective Diary</a:t>
            </a:r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1767783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CC190-8D7F-7AE8-3195-D438354DC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212B5-336D-C785-FEBE-E61D9F2DB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C642E5-0621-0FB1-9BAB-D794430D5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51836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11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2362200" y="654853"/>
            <a:ext cx="13716000" cy="573356"/>
          </a:xfrm>
        </p:spPr>
        <p:txBody>
          <a:bodyPr>
            <a:noAutofit/>
          </a:bodyPr>
          <a:lstStyle/>
          <a:p>
            <a:pPr lvl="0"/>
            <a:r>
              <a:rPr lang="en-IE" sz="6600" dirty="0">
                <a:solidFill>
                  <a:srgbClr val="3E7F9B"/>
                </a:solidFill>
              </a:rPr>
              <a:t>Examples: Task 1 – Business Etiquette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325333"/>
            <a:ext cx="5691791" cy="810716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272" y="1660482"/>
            <a:ext cx="5890328" cy="84267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3350" y="2019300"/>
            <a:ext cx="2914650" cy="28289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le 1"/>
          <p:cNvSpPr txBox="1"/>
          <p:nvPr/>
        </p:nvSpPr>
        <p:spPr>
          <a:xfrm>
            <a:off x="256309" y="-295742"/>
            <a:ext cx="13716000" cy="10056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37160" tIns="68580" rIns="137160" bIns="68580" anchor="b" anchorCtr="0" compatLnSpc="1">
            <a:noAutofit/>
          </a:bodyPr>
          <a:lstStyle/>
          <a:p>
            <a:pPr defTabSz="1371600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3000" b="1">
                <a:solidFill>
                  <a:srgbClr val="3E7F9B"/>
                </a:solidFill>
                <a:latin typeface="Arial"/>
              </a:rPr>
              <a:t>Example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B906F3-23ED-F6D1-C10F-D3EFC7269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9432502"/>
            <a:ext cx="3721291" cy="76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022" y="2945950"/>
            <a:ext cx="12623247" cy="53979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2240">
            <a:off x="14264709" y="375784"/>
            <a:ext cx="4300226" cy="420920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5"/>
          <p:cNvSpPr/>
          <p:nvPr/>
        </p:nvSpPr>
        <p:spPr>
          <a:xfrm>
            <a:off x="1858024" y="1637005"/>
            <a:ext cx="1989006" cy="55399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137160" tIns="68580" rIns="137160" bIns="68580" anchor="t" anchorCtr="0" compatLnSpc="1">
            <a:spAutoFit/>
          </a:bodyPr>
          <a:lstStyle/>
          <a:p>
            <a:pPr defTabSz="13716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700" b="1">
                <a:solidFill>
                  <a:srgbClr val="3E7F9B"/>
                </a:solidFill>
                <a:latin typeface="Arial"/>
              </a:rPr>
              <a:t>Example 2</a:t>
            </a:r>
          </a:p>
        </p:txBody>
      </p:sp>
    </p:spTree>
    <p:extLst>
      <p:ext uri="{BB962C8B-B14F-4D97-AF65-F5344CB8AC3E}">
        <p14:creationId xmlns:p14="http://schemas.microsoft.com/office/powerpoint/2010/main" val="1768290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03274" y="2013668"/>
            <a:ext cx="1973828" cy="2300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66571" y="1990808"/>
            <a:ext cx="2914568" cy="2196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0" descr="A person wearing glasses and smiling at the camera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4770" y="1885976"/>
            <a:ext cx="2482815" cy="2351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9"/>
          <p:cNvSpPr/>
          <p:nvPr/>
        </p:nvSpPr>
        <p:spPr>
          <a:xfrm>
            <a:off x="3543125" y="4840618"/>
            <a:ext cx="4160150" cy="713426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137160" tIns="68580" rIns="137160" bIns="68580" anchor="t" anchorCtr="0" compatLnSpc="1">
            <a:spAutoFit/>
          </a:bodyPr>
          <a:lstStyle/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700" b="1" kern="0" dirty="0">
                <a:solidFill>
                  <a:srgbClr val="002060"/>
                </a:solidFill>
                <a:latin typeface="Arial"/>
                <a:ea typeface="Calibri" pitchFamily="34"/>
                <a:cs typeface="Arial"/>
              </a:rPr>
              <a:t>Rebecca Gillen</a:t>
            </a:r>
            <a:endParaRPr lang="en-IE" sz="2700" kern="0" dirty="0">
              <a:solidFill>
                <a:srgbClr val="002060"/>
              </a:solidFill>
              <a:latin typeface="Arial"/>
              <a:ea typeface="Calibri" pitchFamily="34"/>
              <a:cs typeface="Arial"/>
            </a:endParaRPr>
          </a:p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700" kern="0" dirty="0">
                <a:solidFill>
                  <a:srgbClr val="002060"/>
                </a:solidFill>
                <a:latin typeface="Arial"/>
                <a:ea typeface="Calibri" pitchFamily="34"/>
                <a:cs typeface="Arial"/>
              </a:rPr>
              <a:t>Apprenticeship Manager</a:t>
            </a:r>
          </a:p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700" kern="0" dirty="0">
                <a:solidFill>
                  <a:srgbClr val="002060"/>
                </a:solidFill>
                <a:latin typeface="Arial"/>
                <a:ea typeface="Calibri" pitchFamily="34"/>
                <a:cs typeface="Arial"/>
              </a:rPr>
              <a:t>Insurance Practitioner </a:t>
            </a:r>
          </a:p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700" kern="0" dirty="0">
                <a:solidFill>
                  <a:srgbClr val="002060"/>
                </a:solidFill>
                <a:latin typeface="Arial"/>
                <a:ea typeface="Calibri" pitchFamily="34"/>
                <a:cs typeface="Arial"/>
              </a:rPr>
              <a:t>Apprenticeships</a:t>
            </a:r>
          </a:p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700" kern="0" dirty="0">
                <a:solidFill>
                  <a:srgbClr val="002060"/>
                </a:solidFill>
                <a:latin typeface="Arial"/>
                <a:ea typeface="Calibri" pitchFamily="34"/>
                <a:cs typeface="Arial"/>
              </a:rPr>
              <a:t>ATU Sligo </a:t>
            </a:r>
          </a:p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700" kern="0" dirty="0">
                <a:solidFill>
                  <a:srgbClr val="002060"/>
                </a:solidFill>
                <a:latin typeface="Arial"/>
                <a:ea typeface="Calibri" pitchFamily="34"/>
                <a:cs typeface="Arial"/>
              </a:rPr>
              <a:t>T: (071) 9305877</a:t>
            </a:r>
          </a:p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700" kern="0" dirty="0">
                <a:solidFill>
                  <a:srgbClr val="002060"/>
                </a:solidFill>
                <a:latin typeface="Arial"/>
                <a:ea typeface="Calibri" pitchFamily="34"/>
                <a:cs typeface="Arial"/>
              </a:rPr>
              <a:t>E: </a:t>
            </a:r>
            <a:r>
              <a:rPr lang="en-IE" sz="2700" kern="0" dirty="0">
                <a:solidFill>
                  <a:srgbClr val="002060"/>
                </a:solidFill>
                <a:latin typeface="Arial" pitchFamily="34"/>
                <a:ea typeface="Calibri" pitchFamily="34"/>
                <a:cs typeface="Arial" pitchFamily="34"/>
              </a:rPr>
              <a:t>Rebecca.gillen@atu.ie</a:t>
            </a:r>
          </a:p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2700" kern="0" dirty="0">
              <a:solidFill>
                <a:srgbClr val="002060"/>
              </a:solidFill>
              <a:latin typeface="Arial" pitchFamily="34"/>
              <a:ea typeface="Calibri" pitchFamily="34"/>
              <a:cs typeface="Arial" pitchFamily="34"/>
            </a:endParaRPr>
          </a:p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2700" u="sng" kern="0" dirty="0">
              <a:solidFill>
                <a:srgbClr val="002060"/>
              </a:solidFill>
              <a:latin typeface="Arial"/>
              <a:ea typeface="Calibri" pitchFamily="34"/>
              <a:cs typeface="Arial"/>
              <a:hlinkClick r:id="" action="ppaction://noaction"/>
            </a:endParaRPr>
          </a:p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2700" u="sng" kern="0" dirty="0">
              <a:solidFill>
                <a:srgbClr val="002060"/>
              </a:solidFill>
              <a:latin typeface="Arial"/>
              <a:ea typeface="Calibri" pitchFamily="34"/>
              <a:cs typeface="Arial"/>
              <a:hlinkClick r:id="" action="ppaction://noaction"/>
            </a:endParaRPr>
          </a:p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700" u="sng" kern="0" dirty="0">
                <a:solidFill>
                  <a:srgbClr val="002060"/>
                </a:solidFill>
                <a:latin typeface="Arial"/>
                <a:ea typeface="Calibri" pitchFamily="34"/>
                <a:cs typeface="Arial"/>
                <a:hlinkClick r:id="" action="ppaction://noaction"/>
              </a:rPr>
              <a:t> </a:t>
            </a:r>
          </a:p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700" u="sng" kern="0" dirty="0">
                <a:solidFill>
                  <a:srgbClr val="002060"/>
                </a:solidFill>
                <a:latin typeface="Arial"/>
                <a:ea typeface="Calibri" pitchFamily="34"/>
                <a:cs typeface="Arial"/>
                <a:hlinkClick r:id="" action="ppaction://noaction"/>
              </a:rPr>
              <a:t> </a:t>
            </a:r>
            <a:endParaRPr lang="en-IE" sz="2700" kern="0" dirty="0">
              <a:solidFill>
                <a:srgbClr val="002060"/>
              </a:solidFill>
              <a:latin typeface="Arial"/>
              <a:ea typeface="Calibri" pitchFamily="34"/>
              <a:cs typeface="Arial"/>
            </a:endParaRPr>
          </a:p>
        </p:txBody>
      </p:sp>
      <p:sp>
        <p:nvSpPr>
          <p:cNvPr id="7" name="Rectangle 11"/>
          <p:cNvSpPr/>
          <p:nvPr/>
        </p:nvSpPr>
        <p:spPr>
          <a:xfrm>
            <a:off x="7339670" y="4790511"/>
            <a:ext cx="4408507" cy="477258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137160" tIns="68580" rIns="137160" bIns="68580" anchor="t" anchorCtr="0" compatLnSpc="1">
            <a:spAutoFit/>
          </a:bodyPr>
          <a:lstStyle/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700" b="1" dirty="0">
                <a:solidFill>
                  <a:srgbClr val="002060"/>
                </a:solidFill>
                <a:latin typeface="Arial" pitchFamily="34"/>
                <a:ea typeface="Calibri" pitchFamily="34"/>
                <a:cs typeface="Arial" pitchFamily="34"/>
              </a:rPr>
              <a:t>Naomi Gaffney</a:t>
            </a:r>
            <a:endParaRPr lang="en-IE" sz="2700" dirty="0">
              <a:solidFill>
                <a:srgbClr val="002060"/>
              </a:solidFill>
              <a:latin typeface="Arial" pitchFamily="34"/>
              <a:ea typeface="Calibri" pitchFamily="34"/>
              <a:cs typeface="Times New Roman" pitchFamily="18"/>
            </a:endParaRPr>
          </a:p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700" dirty="0">
                <a:solidFill>
                  <a:srgbClr val="002060"/>
                </a:solidFill>
                <a:latin typeface="Arial" pitchFamily="34"/>
                <a:ea typeface="Calibri" pitchFamily="34"/>
                <a:cs typeface="Arial" pitchFamily="34"/>
              </a:rPr>
              <a:t>Client Support Manager</a:t>
            </a:r>
          </a:p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700" dirty="0">
                <a:solidFill>
                  <a:srgbClr val="002060"/>
                </a:solidFill>
                <a:latin typeface="Arial" pitchFamily="34"/>
                <a:ea typeface="Calibri" pitchFamily="34"/>
                <a:cs typeface="Arial" pitchFamily="34"/>
              </a:rPr>
              <a:t>Insurance Institute</a:t>
            </a:r>
          </a:p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700" dirty="0">
                <a:solidFill>
                  <a:srgbClr val="002060"/>
                </a:solidFill>
                <a:latin typeface="Arial" pitchFamily="34"/>
                <a:ea typeface="Calibri" pitchFamily="34"/>
                <a:cs typeface="Arial" pitchFamily="34"/>
              </a:rPr>
              <a:t>T: (01) 6456629</a:t>
            </a:r>
          </a:p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700" dirty="0">
                <a:solidFill>
                  <a:srgbClr val="002060"/>
                </a:solidFill>
                <a:latin typeface="Arial" pitchFamily="34"/>
                <a:ea typeface="Calibri" pitchFamily="34"/>
                <a:cs typeface="Arial" pitchFamily="34"/>
              </a:rPr>
              <a:t>E: </a:t>
            </a:r>
            <a:r>
              <a:rPr lang="en-IE" sz="2700" dirty="0">
                <a:solidFill>
                  <a:srgbClr val="002060"/>
                </a:solidFill>
                <a:latin typeface="Arial" pitchFamily="34"/>
                <a:ea typeface="Calibri" pitchFamily="34"/>
                <a:cs typeface="Arial" pitchFamily="34"/>
                <a:hlinkClick r:id="rId5"/>
              </a:rPr>
              <a:t>ngaffney@iii.ie</a:t>
            </a:r>
            <a:r>
              <a:rPr lang="en-IE" sz="2700" dirty="0">
                <a:solidFill>
                  <a:srgbClr val="002060"/>
                </a:solidFill>
                <a:latin typeface="Arial" pitchFamily="34"/>
                <a:ea typeface="Calibri" pitchFamily="34"/>
                <a:cs typeface="Arial" pitchFamily="34"/>
              </a:rPr>
              <a:t>   </a:t>
            </a:r>
          </a:p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700" dirty="0">
                <a:solidFill>
                  <a:srgbClr val="002060"/>
                </a:solidFill>
                <a:latin typeface="Arial" pitchFamily="34"/>
                <a:ea typeface="Calibri" pitchFamily="34"/>
                <a:cs typeface="Arial" pitchFamily="34"/>
              </a:rPr>
              <a:t>E: </a:t>
            </a:r>
            <a:r>
              <a:rPr lang="en-IE" sz="2700" dirty="0">
                <a:solidFill>
                  <a:srgbClr val="002060"/>
                </a:solidFill>
                <a:latin typeface="Arial" pitchFamily="34"/>
                <a:ea typeface="Calibri" pitchFamily="34"/>
                <a:cs typeface="Arial" pitchFamily="34"/>
                <a:hlinkClick r:id="rId6"/>
              </a:rPr>
              <a:t>apprenticeship@iii.ie</a:t>
            </a:r>
            <a:endParaRPr lang="en-IE" sz="2700" dirty="0">
              <a:solidFill>
                <a:srgbClr val="002060"/>
              </a:solidFill>
              <a:latin typeface="Arial" pitchFamily="34"/>
              <a:ea typeface="Calibri" pitchFamily="34"/>
              <a:cs typeface="Arial" pitchFamily="34"/>
            </a:endParaRPr>
          </a:p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2700" dirty="0">
              <a:solidFill>
                <a:srgbClr val="FFFFFF"/>
              </a:solidFill>
              <a:latin typeface="Arial" pitchFamily="34"/>
              <a:ea typeface="Calibri" pitchFamily="34"/>
              <a:cs typeface="Arial" pitchFamily="34"/>
            </a:endParaRPr>
          </a:p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2700" dirty="0">
              <a:solidFill>
                <a:srgbClr val="FFFFFF"/>
              </a:solidFill>
              <a:latin typeface="Arial" pitchFamily="34"/>
              <a:ea typeface="Calibri" pitchFamily="34"/>
              <a:cs typeface="Times New Roman" pitchFamily="18"/>
            </a:endParaRPr>
          </a:p>
        </p:txBody>
      </p:sp>
      <p:sp>
        <p:nvSpPr>
          <p:cNvPr id="8" name="Rectangle 13"/>
          <p:cNvSpPr/>
          <p:nvPr/>
        </p:nvSpPr>
        <p:spPr>
          <a:xfrm>
            <a:off x="11125200" y="4378649"/>
            <a:ext cx="4330644" cy="358425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 dirty="0">
              <a:solidFill>
                <a:srgbClr val="002060"/>
              </a:solidFill>
              <a:uFillTx/>
              <a:latin typeface="Arial" pitchFamily="34"/>
              <a:ea typeface="Calibri" pitchFamily="34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800" b="1" i="0" u="none" strike="noStrike" kern="1200" cap="none" spc="0" baseline="0" dirty="0">
                <a:solidFill>
                  <a:srgbClr val="002060"/>
                </a:solidFill>
                <a:uFillTx/>
                <a:latin typeface="Arial"/>
                <a:ea typeface="Calibri" pitchFamily="34"/>
                <a:cs typeface="Arial"/>
              </a:rPr>
              <a:t>Shane Keane</a:t>
            </a:r>
          </a:p>
          <a:p>
            <a:pPr marL="0" marR="0" lvl="0" indent="0" algn="l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800" i="0" u="none" strike="noStrike" kern="1200" cap="none" spc="0" baseline="0" dirty="0">
                <a:solidFill>
                  <a:srgbClr val="002060"/>
                </a:solidFill>
                <a:uFillTx/>
                <a:latin typeface="Arial"/>
                <a:ea typeface="Calibri" pitchFamily="34"/>
                <a:cs typeface="Arial"/>
              </a:rPr>
              <a:t>Education Coordinator</a:t>
            </a:r>
          </a:p>
          <a:p>
            <a:pPr marL="0" marR="0" lvl="0" indent="0" algn="l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800" b="0" i="0" u="none" strike="noStrike" kern="1200" cap="none" spc="0" baseline="0" dirty="0">
                <a:solidFill>
                  <a:srgbClr val="002060"/>
                </a:solidFill>
                <a:uFillTx/>
                <a:latin typeface="Arial"/>
                <a:ea typeface="Calibri" pitchFamily="34"/>
                <a:cs typeface="Arial"/>
              </a:rPr>
              <a:t>LIA</a:t>
            </a:r>
          </a:p>
          <a:p>
            <a:pPr marL="0" marR="0" lvl="0" indent="0" algn="l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800" b="0" i="0" u="none" strike="noStrike" kern="1200" cap="none" spc="0" baseline="0" dirty="0">
                <a:solidFill>
                  <a:srgbClr val="002060"/>
                </a:solidFill>
                <a:uFillTx/>
                <a:latin typeface="Arial"/>
                <a:ea typeface="Calibri" pitchFamily="34"/>
                <a:cs typeface="Arial"/>
              </a:rPr>
              <a:t>T: 01 7099849</a:t>
            </a:r>
          </a:p>
          <a:p>
            <a:pPr marL="0" marR="0" lvl="0" indent="0" algn="l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800" b="0" i="0" u="none" strike="noStrike" kern="1200" cap="none" spc="0" baseline="0" dirty="0">
                <a:solidFill>
                  <a:srgbClr val="002060"/>
                </a:solidFill>
                <a:uFillTx/>
                <a:latin typeface="Arial"/>
                <a:ea typeface="Calibri" pitchFamily="34"/>
                <a:cs typeface="Arial"/>
              </a:rPr>
              <a:t>E: </a:t>
            </a:r>
            <a:r>
              <a:rPr lang="en-IE" sz="2800" b="0" i="0" u="none" strike="noStrike" kern="0" cap="none" spc="0" baseline="0" dirty="0">
                <a:solidFill>
                  <a:srgbClr val="002060"/>
                </a:solidFill>
                <a:uFillTx/>
                <a:latin typeface="Arial"/>
                <a:ea typeface="Calibri" pitchFamily="34"/>
                <a:cs typeface="Arial"/>
              </a:rPr>
              <a:t>apprentice</a:t>
            </a:r>
            <a:r>
              <a:rPr lang="en-IE" sz="2800" b="0" i="0" u="none" strike="noStrike" kern="1200" cap="none" spc="0" baseline="0" dirty="0">
                <a:solidFill>
                  <a:srgbClr val="002060"/>
                </a:solidFill>
                <a:uFillTx/>
                <a:latin typeface="Arial"/>
                <a:ea typeface="Calibri" pitchFamily="34"/>
                <a:cs typeface="Arial"/>
                <a:hlinkClick r:id="rId7"/>
              </a:rPr>
              <a:t>@lia.ie</a:t>
            </a:r>
            <a:endParaRPr lang="en-IE" sz="2800" b="0" i="0" u="none" strike="noStrike" kern="1200" cap="none" spc="0" baseline="0" dirty="0">
              <a:solidFill>
                <a:srgbClr val="002060"/>
              </a:solidFill>
              <a:uFillTx/>
              <a:latin typeface="Arial"/>
              <a:ea typeface="Calibri" pitchFamily="34"/>
              <a:cs typeface="Arial"/>
            </a:endParaRPr>
          </a:p>
          <a:p>
            <a:pPr marL="0" marR="0" lvl="0" indent="0" algn="l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 dirty="0">
              <a:solidFill>
                <a:srgbClr val="002060"/>
              </a:solidFill>
              <a:uFillTx/>
              <a:latin typeface="Arial" pitchFamily="34"/>
              <a:ea typeface="Calibri" pitchFamily="34"/>
              <a:cs typeface="Times New Roman" pitchFamily="18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14859000" y="4625495"/>
            <a:ext cx="3707667" cy="35755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37160" tIns="68580" rIns="137160" bIns="68580" anchor="t" anchorCtr="0" compatLnSpc="1">
            <a:spAutoFit/>
          </a:bodyPr>
          <a:lstStyle/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700" b="1" dirty="0">
                <a:solidFill>
                  <a:srgbClr val="002060"/>
                </a:solidFill>
                <a:latin typeface="Arial"/>
                <a:cs typeface="Arial"/>
              </a:rPr>
              <a:t>Anne McGlynn</a:t>
            </a:r>
            <a:endParaRPr lang="en-IE" sz="27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700" kern="0" dirty="0">
                <a:solidFill>
                  <a:srgbClr val="002060"/>
                </a:solidFill>
                <a:latin typeface="Arial"/>
                <a:cs typeface="Arial"/>
              </a:rPr>
              <a:t>Curriculum</a:t>
            </a:r>
            <a:r>
              <a:rPr lang="en-GB" sz="2700" dirty="0">
                <a:solidFill>
                  <a:srgbClr val="002060"/>
                </a:solidFill>
                <a:latin typeface="Arial"/>
                <a:cs typeface="Arial"/>
              </a:rPr>
              <a:t> Manager</a:t>
            </a:r>
            <a:endParaRPr lang="en-IE" sz="2700" dirty="0">
              <a:solidFill>
                <a:srgbClr val="002060"/>
              </a:solidFill>
              <a:latin typeface="Arial"/>
              <a:cs typeface="Arial"/>
            </a:endParaRPr>
          </a:p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700" dirty="0">
                <a:solidFill>
                  <a:srgbClr val="002060"/>
                </a:solidFill>
                <a:latin typeface="Arial"/>
                <a:cs typeface="Arial"/>
              </a:rPr>
              <a:t>T: 353 </a:t>
            </a:r>
            <a:r>
              <a:rPr lang="en-IE" sz="2700" dirty="0">
                <a:solidFill>
                  <a:srgbClr val="002060"/>
                </a:solidFill>
                <a:latin typeface="Arial"/>
                <a:cs typeface="Arial"/>
              </a:rPr>
              <a:t>87 9180865</a:t>
            </a:r>
          </a:p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700" dirty="0">
                <a:solidFill>
                  <a:srgbClr val="002060"/>
                </a:solidFill>
                <a:latin typeface="Arial"/>
                <a:ea typeface="Calibri" pitchFamily="34"/>
                <a:cs typeface="Arial"/>
              </a:rPr>
              <a:t>E: </a:t>
            </a:r>
            <a:r>
              <a:rPr lang="en-US" sz="2700" dirty="0">
                <a:solidFill>
                  <a:srgbClr val="002060"/>
                </a:solidFill>
                <a:latin typeface="Arial"/>
                <a:ea typeface="Calibri" pitchFamily="34"/>
                <a:cs typeface="Arial"/>
              </a:rPr>
              <a:t>amcglynn@iii.</a:t>
            </a:r>
            <a:r>
              <a:rPr lang="en-US" sz="2700" dirty="0">
                <a:solidFill>
                  <a:srgbClr val="002060"/>
                </a:solidFill>
                <a:latin typeface="Arial"/>
                <a:cs typeface="Arial"/>
                <a:hlinkClick r:id="rId8"/>
              </a:rPr>
              <a:t>ie</a:t>
            </a:r>
            <a:endParaRPr lang="en-US" sz="2700" dirty="0">
              <a:solidFill>
                <a:srgbClr val="002060"/>
              </a:solidFill>
              <a:latin typeface="Arial"/>
              <a:cs typeface="Arial"/>
            </a:endParaRPr>
          </a:p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2700" dirty="0">
              <a:solidFill>
                <a:srgbClr val="002060"/>
              </a:solidFill>
              <a:latin typeface="Arial" pitchFamily="34"/>
              <a:cs typeface="Arial" pitchFamily="34"/>
            </a:endParaRPr>
          </a:p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270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99B79329-76EF-4F4F-B2BF-CEE4D1AB3776}"/>
              </a:ext>
            </a:extLst>
          </p:cNvPr>
          <p:cNvSpPr/>
          <p:nvPr/>
        </p:nvSpPr>
        <p:spPr>
          <a:xfrm>
            <a:off x="0" y="-33788"/>
            <a:ext cx="18288000" cy="1672088"/>
          </a:xfrm>
          <a:prstGeom prst="rect">
            <a:avLst/>
          </a:prstGeom>
          <a:solidFill>
            <a:srgbClr val="0B1E60"/>
          </a:solidFill>
        </p:spPr>
        <p:txBody>
          <a:bodyPr/>
          <a:lstStyle/>
          <a:p>
            <a:endParaRPr lang="en-IE"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BDC811FE-7A61-41B7-9265-F24925AA1A00}"/>
              </a:ext>
            </a:extLst>
          </p:cNvPr>
          <p:cNvSpPr txBox="1"/>
          <p:nvPr/>
        </p:nvSpPr>
        <p:spPr>
          <a:xfrm>
            <a:off x="609600" y="310080"/>
            <a:ext cx="13716000" cy="859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 spc="-168" dirty="0">
                <a:solidFill>
                  <a:srgbClr val="FFFFFF"/>
                </a:solidFill>
                <a:latin typeface="Poppins Bold"/>
              </a:rPr>
              <a:t>Meet the Team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F1FEFC-587C-602B-68D1-6141392477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" y="9258300"/>
            <a:ext cx="3721291" cy="768389"/>
          </a:xfrm>
          <a:prstGeom prst="rect">
            <a:avLst/>
          </a:prstGeom>
        </p:spPr>
      </p:pic>
      <p:pic>
        <p:nvPicPr>
          <p:cNvPr id="13" name="Picture 12" descr="A person with glasses on her head&#10;&#10;Description automatically generated">
            <a:extLst>
              <a:ext uri="{FF2B5EF4-FFF2-40B4-BE49-F238E27FC236}">
                <a16:creationId xmlns:a16="http://schemas.microsoft.com/office/drawing/2014/main" id="{01AFBDA0-D6EC-2F62-DF75-A27605E0CF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490" y="1655646"/>
            <a:ext cx="1817686" cy="2969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8D596C-CEA0-101C-1EFD-AABCA65F0F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9203" y="2137941"/>
            <a:ext cx="2893142" cy="4772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9F1A7435-01AF-98C8-01E3-11ECCA7E6352}"/>
              </a:ext>
            </a:extLst>
          </p:cNvPr>
          <p:cNvSpPr txBox="1"/>
          <p:nvPr/>
        </p:nvSpPr>
        <p:spPr>
          <a:xfrm>
            <a:off x="148801" y="5179304"/>
            <a:ext cx="3707667" cy="4141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37160" tIns="68580" rIns="137160" bIns="68580" anchor="t" anchorCtr="0" compatLnSpc="1">
            <a:spAutoFit/>
          </a:bodyPr>
          <a:lstStyle/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700" b="1" dirty="0">
                <a:solidFill>
                  <a:srgbClr val="002060"/>
                </a:solidFill>
                <a:latin typeface="Arial"/>
                <a:cs typeface="Arial"/>
              </a:rPr>
              <a:t>Paula Hodson</a:t>
            </a:r>
            <a:endParaRPr lang="en-IE" sz="27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700" dirty="0">
                <a:solidFill>
                  <a:srgbClr val="002060"/>
                </a:solidFill>
                <a:latin typeface="Arial"/>
                <a:cs typeface="Arial"/>
              </a:rPr>
              <a:t>Director of Education</a:t>
            </a:r>
          </a:p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700" dirty="0">
                <a:solidFill>
                  <a:srgbClr val="002060"/>
                </a:solidFill>
                <a:latin typeface="Arial"/>
                <a:cs typeface="Arial"/>
              </a:rPr>
              <a:t>&amp; Development</a:t>
            </a:r>
          </a:p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700" dirty="0">
                <a:solidFill>
                  <a:srgbClr val="002060"/>
                </a:solidFill>
                <a:latin typeface="Arial"/>
                <a:ea typeface="Calibri" pitchFamily="34"/>
                <a:cs typeface="Arial"/>
              </a:rPr>
              <a:t>E: </a:t>
            </a:r>
            <a:r>
              <a:rPr lang="en-US" sz="2700" dirty="0">
                <a:solidFill>
                  <a:srgbClr val="002060"/>
                </a:solidFill>
                <a:latin typeface="Arial"/>
                <a:ea typeface="Calibri" pitchFamily="34"/>
                <a:cs typeface="Arial"/>
                <a:hlinkClick r:id="rId12"/>
              </a:rPr>
              <a:t>phodson@iii.</a:t>
            </a:r>
            <a:r>
              <a:rPr lang="en-US" sz="2700" dirty="0">
                <a:solidFill>
                  <a:srgbClr val="002060"/>
                </a:solidFill>
                <a:latin typeface="Arial"/>
                <a:cs typeface="Arial"/>
                <a:hlinkClick r:id="rId12"/>
              </a:rPr>
              <a:t>ie</a:t>
            </a:r>
            <a:endParaRPr lang="en-US" sz="2700" dirty="0">
              <a:solidFill>
                <a:srgbClr val="002060"/>
              </a:solidFill>
              <a:latin typeface="Arial"/>
              <a:cs typeface="Arial"/>
            </a:endParaRPr>
          </a:p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700" dirty="0">
              <a:solidFill>
                <a:srgbClr val="002060"/>
              </a:solidFill>
              <a:latin typeface="Arial"/>
              <a:cs typeface="Arial"/>
            </a:endParaRPr>
          </a:p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2700" dirty="0">
              <a:solidFill>
                <a:srgbClr val="002060"/>
              </a:solidFill>
              <a:latin typeface="Arial" pitchFamily="34"/>
              <a:cs typeface="Arial" pitchFamily="34"/>
            </a:endParaRPr>
          </a:p>
          <a:p>
            <a:pPr defTabSz="1371600">
              <a:lnSpc>
                <a:spcPct val="107000"/>
              </a:lnSpc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270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7054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F90DB7-92E8-8630-F58D-4E85986D1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571500"/>
            <a:ext cx="8382000" cy="9444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9946AC-9D96-2730-0C91-E9AE07692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200" y="952500"/>
            <a:ext cx="4366638" cy="2682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0109C8-4674-698F-DBB0-50AE50C1E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4600" y="3848100"/>
            <a:ext cx="7549749" cy="6019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BD4DB9-2E8B-6C5B-3415-E940982045E2}"/>
              </a:ext>
            </a:extLst>
          </p:cNvPr>
          <p:cNvSpPr/>
          <p:nvPr/>
        </p:nvSpPr>
        <p:spPr>
          <a:xfrm>
            <a:off x="10744200" y="7048500"/>
            <a:ext cx="381000" cy="76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66F8B4-FEF9-2C46-4801-8F5AB0121287}"/>
              </a:ext>
            </a:extLst>
          </p:cNvPr>
          <p:cNvSpPr/>
          <p:nvPr/>
        </p:nvSpPr>
        <p:spPr>
          <a:xfrm>
            <a:off x="2133600" y="7962900"/>
            <a:ext cx="457200" cy="2286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443774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4000500"/>
            <a:ext cx="69532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6000" b="1" dirty="0">
                <a:solidFill>
                  <a:srgbClr val="FFFFFF"/>
                </a:solidFill>
                <a:latin typeface="Poppins Bold" panose="020B0604020202020204" charset="0"/>
                <a:cs typeface="Poppins Bold" panose="020B0604020202020204" charset="0"/>
              </a:rPr>
              <a:t>A Supervisor’s Perspective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924925"/>
            <a:ext cx="6534150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20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924925"/>
            <a:ext cx="6534150" cy="1362075"/>
          </a:xfrm>
          <a:prstGeom prst="rect">
            <a:avLst/>
          </a:prstGeom>
        </p:spPr>
      </p:pic>
      <p:pic>
        <p:nvPicPr>
          <p:cNvPr id="1026" name="Picture 2" descr="Carolyn Higgins is fundraising for The Davies Foundation">
            <a:extLst>
              <a:ext uri="{FF2B5EF4-FFF2-40B4-BE49-F238E27FC236}">
                <a16:creationId xmlns:a16="http://schemas.microsoft.com/office/drawing/2014/main" id="{641F5CF5-976D-1245-FD08-FA1700011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781300"/>
            <a:ext cx="4572000" cy="5372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F1CE33-2502-6297-8554-6F621C8FEC47}"/>
              </a:ext>
            </a:extLst>
          </p:cNvPr>
          <p:cNvSpPr/>
          <p:nvPr/>
        </p:nvSpPr>
        <p:spPr>
          <a:xfrm>
            <a:off x="4548187" y="1181100"/>
            <a:ext cx="98012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4400" b="1" dirty="0">
                <a:solidFill>
                  <a:srgbClr val="FFFFFF"/>
                </a:solidFill>
                <a:latin typeface="Poppins Bold" panose="020B0604020202020204" charset="0"/>
                <a:cs typeface="Poppins Bold" panose="020B0604020202020204" charset="0"/>
              </a:rPr>
              <a:t>Carolyn Higgins, Davies Group</a:t>
            </a:r>
          </a:p>
        </p:txBody>
      </p:sp>
    </p:spTree>
    <p:extLst>
      <p:ext uri="{BB962C8B-B14F-4D97-AF65-F5344CB8AC3E}">
        <p14:creationId xmlns:p14="http://schemas.microsoft.com/office/powerpoint/2010/main" val="31593638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52600" y="3314700"/>
            <a:ext cx="14706600" cy="3730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9600" spc="-192" dirty="0">
                <a:solidFill>
                  <a:srgbClr val="FFFFFF"/>
                </a:solidFill>
                <a:latin typeface="Poppins Bold"/>
              </a:rPr>
              <a:t>Thank you!</a:t>
            </a:r>
          </a:p>
          <a:p>
            <a:pPr algn="ctr">
              <a:lnSpc>
                <a:spcPts val="9600"/>
              </a:lnSpc>
            </a:pPr>
            <a:endParaRPr lang="en-US" sz="9600" spc="-192" dirty="0">
              <a:solidFill>
                <a:srgbClr val="FFFFFF"/>
              </a:solidFill>
              <a:latin typeface="Poppins Bold"/>
            </a:endParaRPr>
          </a:p>
          <a:p>
            <a:pPr algn="ctr">
              <a:lnSpc>
                <a:spcPts val="9600"/>
              </a:lnSpc>
            </a:pPr>
            <a:r>
              <a:rPr lang="en-US" sz="9600" spc="-192" dirty="0">
                <a:solidFill>
                  <a:srgbClr val="FFFFFF"/>
                </a:solidFill>
                <a:latin typeface="Poppins Bold"/>
              </a:rPr>
              <a:t>Questions Please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83E570-401E-CAA7-6E94-979DE3E88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05900"/>
            <a:ext cx="3797495" cy="781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1920">
        <p159:morph option="byObject"/>
      </p:transition>
    </mc:Choice>
    <mc:Fallback xmlns="">
      <p:transition spd="slow" advTm="1192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5">
            <a:extLst>
              <a:ext uri="{FF2B5EF4-FFF2-40B4-BE49-F238E27FC236}">
                <a16:creationId xmlns:a16="http://schemas.microsoft.com/office/drawing/2014/main" id="{8C2A7081-994B-499A-9632-A8A23B2AB949}"/>
              </a:ext>
            </a:extLst>
          </p:cNvPr>
          <p:cNvSpPr txBox="1"/>
          <p:nvPr/>
        </p:nvSpPr>
        <p:spPr>
          <a:xfrm>
            <a:off x="204760" y="1333500"/>
            <a:ext cx="7795061" cy="5048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05"/>
              </a:lnSpc>
              <a:spcBef>
                <a:spcPct val="0"/>
              </a:spcBef>
            </a:pPr>
            <a:r>
              <a:rPr lang="en-US" sz="2800" spc="-154" dirty="0">
                <a:solidFill>
                  <a:srgbClr val="0B1E60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An email will be sent with a password after this session for access. The Resource Centre has copies of all relevant documentation </a:t>
            </a:r>
          </a:p>
          <a:p>
            <a:pPr algn="ctr">
              <a:lnSpc>
                <a:spcPts val="6705"/>
              </a:lnSpc>
              <a:spcBef>
                <a:spcPct val="0"/>
              </a:spcBef>
            </a:pPr>
            <a:r>
              <a:rPr lang="en-US" sz="2800" spc="-154" dirty="0">
                <a:solidFill>
                  <a:srgbClr val="0B1E60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and information relating to the Insurance Practitioner Apprenticeship for both Life &amp; Non Life Supervisors and Mentors. ​</a:t>
            </a:r>
          </a:p>
        </p:txBody>
      </p:sp>
      <p:sp>
        <p:nvSpPr>
          <p:cNvPr id="26" name="AutoShape 4">
            <a:extLst>
              <a:ext uri="{FF2B5EF4-FFF2-40B4-BE49-F238E27FC236}">
                <a16:creationId xmlns:a16="http://schemas.microsoft.com/office/drawing/2014/main" id="{604FA4E5-BD7C-4091-8A09-FEB9BB3A16D8}"/>
              </a:ext>
            </a:extLst>
          </p:cNvPr>
          <p:cNvSpPr/>
          <p:nvPr/>
        </p:nvSpPr>
        <p:spPr>
          <a:xfrm>
            <a:off x="8342418" y="-146384"/>
            <a:ext cx="9958037" cy="10471484"/>
          </a:xfrm>
          <a:prstGeom prst="rect">
            <a:avLst/>
          </a:prstGeom>
          <a:solidFill>
            <a:srgbClr val="0B1E60"/>
          </a:solidFill>
        </p:spPr>
        <p:txBody>
          <a:bodyPr/>
          <a:lstStyle/>
          <a:p>
            <a:endParaRPr lang="en-I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77D552-8DF1-E854-5D1F-C89B15D54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9258300"/>
            <a:ext cx="3721291" cy="7683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00" y="2915499"/>
            <a:ext cx="6429375" cy="5038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9082087" y="723900"/>
            <a:ext cx="868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5400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Supervisors’ Resource Centre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72771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rgbClr val="002060"/>
                </a:solidFill>
                <a:latin typeface="Poppins Bold" panose="020B0604020202020204" charset="0"/>
                <a:cs typeface="Poppins Bold" panose="020B0604020202020204" charset="0"/>
              </a:rPr>
              <a:t>The Resource Centre can be accessed through:</a:t>
            </a:r>
          </a:p>
          <a:p>
            <a:r>
              <a:rPr lang="en-IE" b="1" dirty="0">
                <a:solidFill>
                  <a:srgbClr val="002060"/>
                </a:solidFill>
                <a:latin typeface="Poppins Bold" panose="020B0604020202020204" charset="0"/>
                <a:cs typeface="Poppins Bold" panose="020B0604020202020204" charset="0"/>
              </a:rPr>
              <a:t>https://earnandlearn.ie/apprenticeships-employers</a:t>
            </a:r>
            <a:r>
              <a:rPr lang="en-IE" dirty="0"/>
              <a:t>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3004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3331">
        <p159:morph option="byObject"/>
      </p:transition>
    </mc:Choice>
    <mc:Fallback xmlns="">
      <p:transition spd="slow" advTm="233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83E570-401E-CAA7-6E94-979DE3E88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05900"/>
            <a:ext cx="3797495" cy="7810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50798"/>
            <a:ext cx="7665968" cy="6418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8610600" y="1028700"/>
            <a:ext cx="9144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A maximum of 7.5 hours CPD per annum can be awarded to qualified supervisors for marking case study assignments.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Poppins Bold" panose="020B0604020202020204" charset="0"/>
              <a:cs typeface="Poppins Bol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If a supervisor has multiple apprentices, they can claim hours per apprentice for the correction of work.  </a:t>
            </a:r>
          </a:p>
          <a:p>
            <a:endParaRPr lang="en-US" dirty="0">
              <a:solidFill>
                <a:schemeClr val="bg1"/>
              </a:solidFill>
              <a:latin typeface="Poppins Bold" panose="020B0604020202020204" charset="0"/>
              <a:cs typeface="Poppins Bold" panose="020B0604020202020204" charset="0"/>
            </a:endParaRPr>
          </a:p>
          <a:p>
            <a:endParaRPr lang="en-US" dirty="0">
              <a:solidFill>
                <a:schemeClr val="bg1"/>
              </a:solidFill>
              <a:latin typeface="Poppins Bold" panose="020B0604020202020204" charset="0"/>
              <a:cs typeface="Poppins Bold" panose="020B060402020202020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In respect of APA/ CIP/ QFA/ ACII / FCII holders and Grandfathered persons, this breaks down as follows:</a:t>
            </a:r>
          </a:p>
          <a:p>
            <a:endParaRPr lang="en-US" dirty="0">
              <a:solidFill>
                <a:schemeClr val="bg1"/>
              </a:solidFill>
              <a:latin typeface="Poppins Bold" panose="020B0604020202020204" charset="0"/>
              <a:cs typeface="Poppins Bold" panose="020B060402020202020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1.	Up to max of 2.5 hours per semester (there are 3 semesters, i.e. 	Sept – Jan, Feb – May, June – Aug) or 30 </a:t>
            </a:r>
            <a:r>
              <a:rPr lang="en-US" dirty="0" err="1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mins</a:t>
            </a:r>
            <a:r>
              <a:rPr lang="en-US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 per case study. </a:t>
            </a:r>
          </a:p>
          <a:p>
            <a:endParaRPr lang="en-US" dirty="0">
              <a:solidFill>
                <a:schemeClr val="bg1"/>
              </a:solidFill>
              <a:latin typeface="Poppins Bold" panose="020B0604020202020204" charset="0"/>
              <a:cs typeface="Poppins Bold" panose="020B060402020202020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2.	A member can add the CPD hours to their own CPD portfolio as 	the Institute has set up the events on Connect.  A member can 	add a max of 15 such events to their CPD portfolios.</a:t>
            </a:r>
          </a:p>
          <a:p>
            <a:endParaRPr lang="en-US" dirty="0">
              <a:solidFill>
                <a:schemeClr val="bg1"/>
              </a:solidFill>
              <a:latin typeface="Poppins Bold" panose="020B0604020202020204" charset="0"/>
              <a:cs typeface="Poppins Bold" panose="020B060402020202020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3.	When adding the above named events, they must attach the 	completed evidence form (case study marking form, in pdf 	format)</a:t>
            </a:r>
          </a:p>
          <a:p>
            <a:endParaRPr lang="en-US" dirty="0">
              <a:solidFill>
                <a:schemeClr val="bg1"/>
              </a:solidFill>
              <a:latin typeface="Poppins Bold" panose="020B0604020202020204" charset="0"/>
              <a:cs typeface="Poppins Bold" panose="020B060402020202020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4.	Again, regardless of the number of apprentices a Supervisor has 	only a maximum claim of 7.5 hours can be allocated in any one 	calendar year for their Apprentice supervision work.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15400" y="7979946"/>
            <a:ext cx="9067800" cy="92333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However, regardless of the number of apprentices a supervisor has only a maximum of 7.5 hours can be allocated in any one calendar year for apprenticeship supervision work. </a:t>
            </a:r>
            <a:endParaRPr lang="en-US" dirty="0">
              <a:solidFill>
                <a:schemeClr val="bg1"/>
              </a:solidFill>
              <a:latin typeface="Poppins Bold" panose="020B0604020202020204" charset="0"/>
              <a:cs typeface="Poppins Bold" panose="020B06040202020202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14300"/>
            <a:ext cx="449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CPD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438553"/>
            <a:ext cx="6453334" cy="4537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4286901" y="7940361"/>
            <a:ext cx="4197566" cy="2269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Choose the case study you have marked and add this to your CPD profile,  please include the date as the due date of the case study.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Please upload the relevant sign off sheet of each case study as evidence, this must be a pdf document.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7FD4A0-F647-FC40-1475-1CC0A126D951}"/>
              </a:ext>
            </a:extLst>
          </p:cNvPr>
          <p:cNvSpPr txBox="1"/>
          <p:nvPr/>
        </p:nvSpPr>
        <p:spPr>
          <a:xfrm>
            <a:off x="4572000" y="6879396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b="0" dirty="0">
                <a:effectLst/>
              </a:rPr>
              <a:t> 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990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94460" y="6271097"/>
            <a:ext cx="4494733" cy="1620272"/>
            <a:chOff x="-5311054" y="-89976"/>
            <a:chExt cx="5992977" cy="2160361"/>
          </a:xfrm>
        </p:grpSpPr>
        <p:sp>
          <p:nvSpPr>
            <p:cNvPr id="3" name="TextBox 3"/>
            <p:cNvSpPr txBox="1"/>
            <p:nvPr/>
          </p:nvSpPr>
          <p:spPr>
            <a:xfrm>
              <a:off x="-5311054" y="-89976"/>
              <a:ext cx="5992977" cy="19150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00"/>
                </a:lnSpc>
                <a:spcBef>
                  <a:spcPct val="0"/>
                </a:spcBef>
              </a:pPr>
              <a:r>
                <a:rPr lang="en-US" sz="8000" spc="-240" dirty="0">
                  <a:solidFill>
                    <a:srgbClr val="FFFFFF"/>
                  </a:solidFill>
                  <a:latin typeface="Poppins Bold"/>
                </a:rPr>
                <a:t>463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4385107" y="1652323"/>
              <a:ext cx="4618540" cy="4180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85"/>
                </a:lnSpc>
              </a:pPr>
              <a:r>
                <a:rPr lang="en-US" sz="2400" b="1" spc="418" dirty="0">
                  <a:solidFill>
                    <a:srgbClr val="FFFFFF"/>
                  </a:solidFill>
                  <a:latin typeface="Poppins Light Bold"/>
                </a:rPr>
                <a:t>Apprentices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38300" y="744912"/>
            <a:ext cx="15011400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spc="-168" dirty="0">
                <a:solidFill>
                  <a:srgbClr val="FFFFFF"/>
                </a:solidFill>
                <a:latin typeface="Poppins Bold"/>
              </a:rPr>
              <a:t>A snapshot of the Insurance Apprenticeship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57200" y="3086100"/>
            <a:ext cx="2736624" cy="2543125"/>
            <a:chOff x="0" y="0"/>
            <a:chExt cx="3648832" cy="3390833"/>
          </a:xfrm>
        </p:grpSpPr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0" y="0"/>
              <a:ext cx="3648832" cy="3390833"/>
              <a:chOff x="0" y="0"/>
              <a:chExt cx="8382000" cy="778933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6351" y="0"/>
                <a:ext cx="8349228" cy="7789376"/>
              </a:xfrm>
              <a:custGeom>
                <a:avLst/>
                <a:gdLst/>
                <a:ahLst/>
                <a:cxnLst/>
                <a:rect l="l" t="t" r="r" b="b"/>
                <a:pathLst>
                  <a:path w="8349228" h="7789376">
                    <a:moveTo>
                      <a:pt x="618649" y="0"/>
                    </a:moveTo>
                    <a:lnTo>
                      <a:pt x="618649" y="0"/>
                    </a:lnTo>
                    <a:cubicBezTo>
                      <a:pt x="562511" y="0"/>
                      <a:pt x="508673" y="22301"/>
                      <a:pt x="468978" y="61996"/>
                    </a:cubicBezTo>
                    <a:cubicBezTo>
                      <a:pt x="429283" y="101691"/>
                      <a:pt x="406982" y="155529"/>
                      <a:pt x="406982" y="211667"/>
                    </a:cubicBezTo>
                    <a:lnTo>
                      <a:pt x="406982" y="282222"/>
                    </a:lnTo>
                    <a:cubicBezTo>
                      <a:pt x="407503" y="398753"/>
                      <a:pt x="502117" y="492944"/>
                      <a:pt x="618649" y="492944"/>
                    </a:cubicBezTo>
                    <a:cubicBezTo>
                      <a:pt x="735181" y="492944"/>
                      <a:pt x="829794" y="398753"/>
                      <a:pt x="830316" y="282222"/>
                    </a:cubicBezTo>
                    <a:lnTo>
                      <a:pt x="830316" y="211667"/>
                    </a:lnTo>
                    <a:cubicBezTo>
                      <a:pt x="830316" y="94766"/>
                      <a:pt x="735549" y="0"/>
                      <a:pt x="618649" y="0"/>
                    </a:cubicBezTo>
                    <a:close/>
                    <a:moveTo>
                      <a:pt x="399433" y="969998"/>
                    </a:moveTo>
                    <a:cubicBezTo>
                      <a:pt x="400632" y="961884"/>
                      <a:pt x="389202" y="958709"/>
                      <a:pt x="386027" y="966258"/>
                    </a:cubicBezTo>
                    <a:lnTo>
                      <a:pt x="232005" y="1325598"/>
                    </a:lnTo>
                    <a:cubicBezTo>
                      <a:pt x="209748" y="1377518"/>
                      <a:pt x="158672" y="1411161"/>
                      <a:pt x="102182" y="1411111"/>
                    </a:cubicBezTo>
                    <a:lnTo>
                      <a:pt x="37130" y="1411111"/>
                    </a:lnTo>
                    <a:cubicBezTo>
                      <a:pt x="25266" y="1411122"/>
                      <a:pt x="14190" y="1405168"/>
                      <a:pt x="7655" y="1395265"/>
                    </a:cubicBezTo>
                    <a:cubicBezTo>
                      <a:pt x="1120" y="1385363"/>
                      <a:pt x="0" y="1372839"/>
                      <a:pt x="4675" y="1361934"/>
                    </a:cubicBezTo>
                    <a:lnTo>
                      <a:pt x="195316" y="917222"/>
                    </a:lnTo>
                    <a:lnTo>
                      <a:pt x="265448" y="741821"/>
                    </a:lnTo>
                    <a:cubicBezTo>
                      <a:pt x="308318" y="634683"/>
                      <a:pt x="412095" y="564437"/>
                      <a:pt x="527491" y="564444"/>
                    </a:cubicBezTo>
                    <a:lnTo>
                      <a:pt x="709807" y="564444"/>
                    </a:lnTo>
                    <a:cubicBezTo>
                      <a:pt x="825204" y="564437"/>
                      <a:pt x="928980" y="634683"/>
                      <a:pt x="971850" y="741821"/>
                    </a:cubicBezTo>
                    <a:lnTo>
                      <a:pt x="1041982" y="917222"/>
                    </a:lnTo>
                    <a:lnTo>
                      <a:pt x="1232553" y="1361934"/>
                    </a:lnTo>
                    <a:cubicBezTo>
                      <a:pt x="1237228" y="1372839"/>
                      <a:pt x="1236108" y="1385363"/>
                      <a:pt x="1229572" y="1395265"/>
                    </a:cubicBezTo>
                    <a:cubicBezTo>
                      <a:pt x="1223037" y="1405168"/>
                      <a:pt x="1211962" y="1411122"/>
                      <a:pt x="1200097" y="1411111"/>
                    </a:cubicBezTo>
                    <a:lnTo>
                      <a:pt x="1135045" y="1411111"/>
                    </a:lnTo>
                    <a:cubicBezTo>
                      <a:pt x="1078607" y="1411105"/>
                      <a:pt x="1027601" y="1377471"/>
                      <a:pt x="1005364" y="1325598"/>
                    </a:cubicBezTo>
                    <a:lnTo>
                      <a:pt x="851341" y="966258"/>
                    </a:lnTo>
                    <a:cubicBezTo>
                      <a:pt x="848096" y="958709"/>
                      <a:pt x="836736" y="961884"/>
                      <a:pt x="837865" y="969998"/>
                    </a:cubicBezTo>
                    <a:lnTo>
                      <a:pt x="900871" y="1411111"/>
                    </a:lnTo>
                    <a:lnTo>
                      <a:pt x="968252" y="2219607"/>
                    </a:lnTo>
                    <a:cubicBezTo>
                      <a:pt x="969060" y="2229429"/>
                      <a:pt x="965723" y="2239141"/>
                      <a:pt x="959048" y="2246392"/>
                    </a:cubicBezTo>
                    <a:cubicBezTo>
                      <a:pt x="952374" y="2253643"/>
                      <a:pt x="942970" y="2257771"/>
                      <a:pt x="933115" y="2257778"/>
                    </a:cubicBezTo>
                    <a:lnTo>
                      <a:pt x="879281" y="2257778"/>
                    </a:lnTo>
                    <a:cubicBezTo>
                      <a:pt x="810300" y="2257786"/>
                      <a:pt x="751423" y="2207921"/>
                      <a:pt x="740075" y="2139879"/>
                    </a:cubicBezTo>
                    <a:lnTo>
                      <a:pt x="625705" y="1452880"/>
                    </a:lnTo>
                    <a:cubicBezTo>
                      <a:pt x="624364" y="1444978"/>
                      <a:pt x="613075" y="1444978"/>
                      <a:pt x="611735" y="1452880"/>
                    </a:cubicBezTo>
                    <a:lnTo>
                      <a:pt x="497293" y="2139879"/>
                    </a:lnTo>
                    <a:cubicBezTo>
                      <a:pt x="485941" y="2207948"/>
                      <a:pt x="427025" y="2257821"/>
                      <a:pt x="358017" y="2257778"/>
                    </a:cubicBezTo>
                    <a:lnTo>
                      <a:pt x="304183" y="2257778"/>
                    </a:lnTo>
                    <a:cubicBezTo>
                      <a:pt x="294328" y="2257771"/>
                      <a:pt x="284924" y="2253643"/>
                      <a:pt x="278250" y="2246392"/>
                    </a:cubicBezTo>
                    <a:cubicBezTo>
                      <a:pt x="271575" y="2239141"/>
                      <a:pt x="268238" y="2229429"/>
                      <a:pt x="269046" y="2219607"/>
                    </a:cubicBezTo>
                    <a:lnTo>
                      <a:pt x="336427" y="1411111"/>
                    </a:lnTo>
                    <a:lnTo>
                      <a:pt x="399433" y="969998"/>
                    </a:lnTo>
                    <a:close/>
                    <a:moveTo>
                      <a:pt x="2396649" y="0"/>
                    </a:moveTo>
                    <a:lnTo>
                      <a:pt x="2396649" y="0"/>
                    </a:lnTo>
                    <a:cubicBezTo>
                      <a:pt x="2340512" y="0"/>
                      <a:pt x="2286673" y="22301"/>
                      <a:pt x="2246978" y="61996"/>
                    </a:cubicBezTo>
                    <a:cubicBezTo>
                      <a:pt x="2207283" y="101691"/>
                      <a:pt x="2184982" y="155529"/>
                      <a:pt x="2184982" y="211667"/>
                    </a:cubicBezTo>
                    <a:lnTo>
                      <a:pt x="2184982" y="282222"/>
                    </a:lnTo>
                    <a:cubicBezTo>
                      <a:pt x="2185503" y="398753"/>
                      <a:pt x="2280117" y="492944"/>
                      <a:pt x="2396649" y="492944"/>
                    </a:cubicBezTo>
                    <a:cubicBezTo>
                      <a:pt x="2513181" y="492944"/>
                      <a:pt x="2607795" y="398753"/>
                      <a:pt x="2608316" y="282222"/>
                    </a:cubicBezTo>
                    <a:lnTo>
                      <a:pt x="2608316" y="211667"/>
                    </a:lnTo>
                    <a:cubicBezTo>
                      <a:pt x="2608316" y="155529"/>
                      <a:pt x="2586015" y="101691"/>
                      <a:pt x="2546320" y="61996"/>
                    </a:cubicBezTo>
                    <a:cubicBezTo>
                      <a:pt x="2506625" y="22301"/>
                      <a:pt x="2452786" y="0"/>
                      <a:pt x="2396649" y="0"/>
                    </a:cubicBezTo>
                    <a:close/>
                    <a:moveTo>
                      <a:pt x="2177433" y="969998"/>
                    </a:moveTo>
                    <a:cubicBezTo>
                      <a:pt x="2178632" y="961884"/>
                      <a:pt x="2167202" y="958709"/>
                      <a:pt x="2164027" y="966258"/>
                    </a:cubicBezTo>
                    <a:lnTo>
                      <a:pt x="2010005" y="1325598"/>
                    </a:lnTo>
                    <a:cubicBezTo>
                      <a:pt x="1987748" y="1377518"/>
                      <a:pt x="1936672" y="1411161"/>
                      <a:pt x="1880182" y="1411111"/>
                    </a:cubicBezTo>
                    <a:lnTo>
                      <a:pt x="1815130" y="1411111"/>
                    </a:lnTo>
                    <a:cubicBezTo>
                      <a:pt x="1803266" y="1411122"/>
                      <a:pt x="1792190" y="1405168"/>
                      <a:pt x="1785655" y="1395265"/>
                    </a:cubicBezTo>
                    <a:cubicBezTo>
                      <a:pt x="1779120" y="1385363"/>
                      <a:pt x="1778000" y="1372839"/>
                      <a:pt x="1782675" y="1361934"/>
                    </a:cubicBezTo>
                    <a:lnTo>
                      <a:pt x="1973316" y="917222"/>
                    </a:lnTo>
                    <a:lnTo>
                      <a:pt x="2043448" y="741821"/>
                    </a:lnTo>
                    <a:cubicBezTo>
                      <a:pt x="2086318" y="634683"/>
                      <a:pt x="2190094" y="564437"/>
                      <a:pt x="2305491" y="564444"/>
                    </a:cubicBezTo>
                    <a:lnTo>
                      <a:pt x="2487807" y="564444"/>
                    </a:lnTo>
                    <a:cubicBezTo>
                      <a:pt x="2603204" y="564437"/>
                      <a:pt x="2706980" y="634683"/>
                      <a:pt x="2749850" y="741821"/>
                    </a:cubicBezTo>
                    <a:lnTo>
                      <a:pt x="2819982" y="917222"/>
                    </a:lnTo>
                    <a:lnTo>
                      <a:pt x="3010553" y="1361934"/>
                    </a:lnTo>
                    <a:cubicBezTo>
                      <a:pt x="3015227" y="1372839"/>
                      <a:pt x="3014107" y="1385363"/>
                      <a:pt x="3007572" y="1395265"/>
                    </a:cubicBezTo>
                    <a:cubicBezTo>
                      <a:pt x="3001037" y="1405168"/>
                      <a:pt x="2989962" y="1411122"/>
                      <a:pt x="2978097" y="1411111"/>
                    </a:cubicBezTo>
                    <a:lnTo>
                      <a:pt x="2913045" y="1411111"/>
                    </a:lnTo>
                    <a:cubicBezTo>
                      <a:pt x="2856607" y="1411105"/>
                      <a:pt x="2805601" y="1377471"/>
                      <a:pt x="2783364" y="1325598"/>
                    </a:cubicBezTo>
                    <a:lnTo>
                      <a:pt x="2629341" y="966258"/>
                    </a:lnTo>
                    <a:cubicBezTo>
                      <a:pt x="2626096" y="958709"/>
                      <a:pt x="2614736" y="961884"/>
                      <a:pt x="2615865" y="969998"/>
                    </a:cubicBezTo>
                    <a:lnTo>
                      <a:pt x="2678871" y="1411111"/>
                    </a:lnTo>
                    <a:lnTo>
                      <a:pt x="2746252" y="2219607"/>
                    </a:lnTo>
                    <a:cubicBezTo>
                      <a:pt x="2747060" y="2229429"/>
                      <a:pt x="2743723" y="2239141"/>
                      <a:pt x="2737048" y="2246392"/>
                    </a:cubicBezTo>
                    <a:cubicBezTo>
                      <a:pt x="2730374" y="2253643"/>
                      <a:pt x="2720970" y="2257771"/>
                      <a:pt x="2711115" y="2257778"/>
                    </a:cubicBezTo>
                    <a:lnTo>
                      <a:pt x="2657281" y="2257778"/>
                    </a:lnTo>
                    <a:cubicBezTo>
                      <a:pt x="2588300" y="2257786"/>
                      <a:pt x="2529423" y="2207921"/>
                      <a:pt x="2518075" y="2139879"/>
                    </a:cubicBezTo>
                    <a:lnTo>
                      <a:pt x="2403705" y="1452880"/>
                    </a:lnTo>
                    <a:cubicBezTo>
                      <a:pt x="2402364" y="1444978"/>
                      <a:pt x="2391075" y="1444978"/>
                      <a:pt x="2389734" y="1452880"/>
                    </a:cubicBezTo>
                    <a:lnTo>
                      <a:pt x="2275293" y="2139879"/>
                    </a:lnTo>
                    <a:cubicBezTo>
                      <a:pt x="2263942" y="2207948"/>
                      <a:pt x="2205025" y="2257821"/>
                      <a:pt x="2136017" y="2257778"/>
                    </a:cubicBezTo>
                    <a:lnTo>
                      <a:pt x="2082183" y="2257778"/>
                    </a:lnTo>
                    <a:cubicBezTo>
                      <a:pt x="2072328" y="2257771"/>
                      <a:pt x="2062924" y="2253643"/>
                      <a:pt x="2056250" y="2246392"/>
                    </a:cubicBezTo>
                    <a:cubicBezTo>
                      <a:pt x="2049575" y="2239141"/>
                      <a:pt x="2046238" y="2229429"/>
                      <a:pt x="2047046" y="2219607"/>
                    </a:cubicBezTo>
                    <a:lnTo>
                      <a:pt x="2114427" y="1411111"/>
                    </a:lnTo>
                    <a:lnTo>
                      <a:pt x="2177433" y="969998"/>
                    </a:lnTo>
                    <a:close/>
                    <a:moveTo>
                      <a:pt x="4174649" y="0"/>
                    </a:moveTo>
                    <a:cubicBezTo>
                      <a:pt x="4057749" y="0"/>
                      <a:pt x="3962982" y="94766"/>
                      <a:pt x="3962982" y="211667"/>
                    </a:cubicBezTo>
                    <a:lnTo>
                      <a:pt x="3962982" y="282222"/>
                    </a:lnTo>
                    <a:cubicBezTo>
                      <a:pt x="3963504" y="398753"/>
                      <a:pt x="4058117" y="492944"/>
                      <a:pt x="4174649" y="492944"/>
                    </a:cubicBezTo>
                    <a:cubicBezTo>
                      <a:pt x="4291181" y="492944"/>
                      <a:pt x="4385794" y="398753"/>
                      <a:pt x="4386316" y="282222"/>
                    </a:cubicBezTo>
                    <a:lnTo>
                      <a:pt x="4386316" y="211667"/>
                    </a:lnTo>
                    <a:cubicBezTo>
                      <a:pt x="4386316" y="94766"/>
                      <a:pt x="4291549" y="0"/>
                      <a:pt x="4174649" y="0"/>
                    </a:cubicBezTo>
                    <a:close/>
                    <a:moveTo>
                      <a:pt x="3955433" y="969998"/>
                    </a:moveTo>
                    <a:cubicBezTo>
                      <a:pt x="3956632" y="961884"/>
                      <a:pt x="3945202" y="958709"/>
                      <a:pt x="3942027" y="966258"/>
                    </a:cubicBezTo>
                    <a:lnTo>
                      <a:pt x="3788004" y="1325598"/>
                    </a:lnTo>
                    <a:cubicBezTo>
                      <a:pt x="3765748" y="1377518"/>
                      <a:pt x="3714672" y="1411161"/>
                      <a:pt x="3658182" y="1411111"/>
                    </a:cubicBezTo>
                    <a:lnTo>
                      <a:pt x="3593130" y="1411111"/>
                    </a:lnTo>
                    <a:cubicBezTo>
                      <a:pt x="3581266" y="1411122"/>
                      <a:pt x="3570191" y="1405168"/>
                      <a:pt x="3563655" y="1395265"/>
                    </a:cubicBezTo>
                    <a:cubicBezTo>
                      <a:pt x="3557120" y="1385363"/>
                      <a:pt x="3556000" y="1372839"/>
                      <a:pt x="3560674" y="1361934"/>
                    </a:cubicBezTo>
                    <a:lnTo>
                      <a:pt x="3751316" y="917222"/>
                    </a:lnTo>
                    <a:lnTo>
                      <a:pt x="3821448" y="741821"/>
                    </a:lnTo>
                    <a:cubicBezTo>
                      <a:pt x="3864318" y="634683"/>
                      <a:pt x="3968095" y="564437"/>
                      <a:pt x="4083491" y="564444"/>
                    </a:cubicBezTo>
                    <a:lnTo>
                      <a:pt x="4265807" y="564444"/>
                    </a:lnTo>
                    <a:cubicBezTo>
                      <a:pt x="4381203" y="564437"/>
                      <a:pt x="4484980" y="634683"/>
                      <a:pt x="4527850" y="741821"/>
                    </a:cubicBezTo>
                    <a:lnTo>
                      <a:pt x="4597982" y="917222"/>
                    </a:lnTo>
                    <a:lnTo>
                      <a:pt x="4788553" y="1361934"/>
                    </a:lnTo>
                    <a:cubicBezTo>
                      <a:pt x="4793228" y="1372839"/>
                      <a:pt x="4792108" y="1385363"/>
                      <a:pt x="4785572" y="1395265"/>
                    </a:cubicBezTo>
                    <a:cubicBezTo>
                      <a:pt x="4779037" y="1405168"/>
                      <a:pt x="4767962" y="1411122"/>
                      <a:pt x="4756097" y="1411111"/>
                    </a:cubicBezTo>
                    <a:lnTo>
                      <a:pt x="4691045" y="1411111"/>
                    </a:lnTo>
                    <a:cubicBezTo>
                      <a:pt x="4634607" y="1411105"/>
                      <a:pt x="4583601" y="1377471"/>
                      <a:pt x="4561364" y="1325598"/>
                    </a:cubicBezTo>
                    <a:lnTo>
                      <a:pt x="4407341" y="966258"/>
                    </a:lnTo>
                    <a:cubicBezTo>
                      <a:pt x="4404096" y="958709"/>
                      <a:pt x="4392736" y="961884"/>
                      <a:pt x="4393865" y="969998"/>
                    </a:cubicBezTo>
                    <a:lnTo>
                      <a:pt x="4456871" y="1411111"/>
                    </a:lnTo>
                    <a:lnTo>
                      <a:pt x="4524252" y="2219607"/>
                    </a:lnTo>
                    <a:cubicBezTo>
                      <a:pt x="4525060" y="2229429"/>
                      <a:pt x="4521722" y="2239141"/>
                      <a:pt x="4515048" y="2246392"/>
                    </a:cubicBezTo>
                    <a:cubicBezTo>
                      <a:pt x="4508374" y="2253643"/>
                      <a:pt x="4498970" y="2257771"/>
                      <a:pt x="4489115" y="2257778"/>
                    </a:cubicBezTo>
                    <a:lnTo>
                      <a:pt x="4435281" y="2257778"/>
                    </a:lnTo>
                    <a:cubicBezTo>
                      <a:pt x="4366300" y="2257786"/>
                      <a:pt x="4307423" y="2207921"/>
                      <a:pt x="4296075" y="2139879"/>
                    </a:cubicBezTo>
                    <a:lnTo>
                      <a:pt x="4181704" y="1452880"/>
                    </a:lnTo>
                    <a:cubicBezTo>
                      <a:pt x="4180364" y="1444978"/>
                      <a:pt x="4169075" y="1444978"/>
                      <a:pt x="4167735" y="1452880"/>
                    </a:cubicBezTo>
                    <a:lnTo>
                      <a:pt x="4053294" y="2139879"/>
                    </a:lnTo>
                    <a:cubicBezTo>
                      <a:pt x="4041942" y="2207948"/>
                      <a:pt x="3983025" y="2257821"/>
                      <a:pt x="3914017" y="2257778"/>
                    </a:cubicBezTo>
                    <a:lnTo>
                      <a:pt x="3860183" y="2257778"/>
                    </a:lnTo>
                    <a:cubicBezTo>
                      <a:pt x="3850328" y="2257771"/>
                      <a:pt x="3840924" y="2253643"/>
                      <a:pt x="3834250" y="2246392"/>
                    </a:cubicBezTo>
                    <a:cubicBezTo>
                      <a:pt x="3827576" y="2239141"/>
                      <a:pt x="3824238" y="2229429"/>
                      <a:pt x="3825046" y="2219607"/>
                    </a:cubicBezTo>
                    <a:lnTo>
                      <a:pt x="3892427" y="1411111"/>
                    </a:lnTo>
                    <a:lnTo>
                      <a:pt x="3955433" y="969998"/>
                    </a:lnTo>
                    <a:close/>
                    <a:moveTo>
                      <a:pt x="5952649" y="0"/>
                    </a:moveTo>
                    <a:cubicBezTo>
                      <a:pt x="5835749" y="0"/>
                      <a:pt x="5740982" y="94766"/>
                      <a:pt x="5740982" y="211667"/>
                    </a:cubicBezTo>
                    <a:lnTo>
                      <a:pt x="5740982" y="282222"/>
                    </a:lnTo>
                    <a:cubicBezTo>
                      <a:pt x="5741504" y="398753"/>
                      <a:pt x="5836117" y="492944"/>
                      <a:pt x="5952649" y="492944"/>
                    </a:cubicBezTo>
                    <a:cubicBezTo>
                      <a:pt x="6069181" y="492944"/>
                      <a:pt x="6163794" y="398753"/>
                      <a:pt x="6164316" y="282222"/>
                    </a:cubicBezTo>
                    <a:lnTo>
                      <a:pt x="6164316" y="211667"/>
                    </a:lnTo>
                    <a:cubicBezTo>
                      <a:pt x="6164316" y="94766"/>
                      <a:pt x="6069549" y="0"/>
                      <a:pt x="5952649" y="0"/>
                    </a:cubicBezTo>
                    <a:close/>
                    <a:moveTo>
                      <a:pt x="5733433" y="969998"/>
                    </a:moveTo>
                    <a:cubicBezTo>
                      <a:pt x="5734632" y="961884"/>
                      <a:pt x="5723202" y="958709"/>
                      <a:pt x="5720027" y="966258"/>
                    </a:cubicBezTo>
                    <a:lnTo>
                      <a:pt x="5566004" y="1325598"/>
                    </a:lnTo>
                    <a:cubicBezTo>
                      <a:pt x="5543748" y="1377518"/>
                      <a:pt x="5492672" y="1411161"/>
                      <a:pt x="5436182" y="1411111"/>
                    </a:cubicBezTo>
                    <a:lnTo>
                      <a:pt x="5371130" y="1411111"/>
                    </a:lnTo>
                    <a:cubicBezTo>
                      <a:pt x="5359266" y="1411122"/>
                      <a:pt x="5348191" y="1405168"/>
                      <a:pt x="5341655" y="1395265"/>
                    </a:cubicBezTo>
                    <a:cubicBezTo>
                      <a:pt x="5335120" y="1385363"/>
                      <a:pt x="5334000" y="1372839"/>
                      <a:pt x="5338674" y="1361934"/>
                    </a:cubicBezTo>
                    <a:lnTo>
                      <a:pt x="5529316" y="917222"/>
                    </a:lnTo>
                    <a:lnTo>
                      <a:pt x="5599448" y="741821"/>
                    </a:lnTo>
                    <a:cubicBezTo>
                      <a:pt x="5642318" y="634683"/>
                      <a:pt x="5746095" y="564437"/>
                      <a:pt x="5861491" y="564444"/>
                    </a:cubicBezTo>
                    <a:lnTo>
                      <a:pt x="6043807" y="564444"/>
                    </a:lnTo>
                    <a:cubicBezTo>
                      <a:pt x="6159203" y="564437"/>
                      <a:pt x="6262980" y="634683"/>
                      <a:pt x="6305850" y="741821"/>
                    </a:cubicBezTo>
                    <a:lnTo>
                      <a:pt x="6375982" y="917222"/>
                    </a:lnTo>
                    <a:lnTo>
                      <a:pt x="6566553" y="1361934"/>
                    </a:lnTo>
                    <a:cubicBezTo>
                      <a:pt x="6571228" y="1372839"/>
                      <a:pt x="6570107" y="1385363"/>
                      <a:pt x="6563572" y="1395265"/>
                    </a:cubicBezTo>
                    <a:cubicBezTo>
                      <a:pt x="6557037" y="1405168"/>
                      <a:pt x="6545962" y="1411122"/>
                      <a:pt x="6534097" y="1411111"/>
                    </a:cubicBezTo>
                    <a:lnTo>
                      <a:pt x="6469045" y="1411111"/>
                    </a:lnTo>
                    <a:cubicBezTo>
                      <a:pt x="6412607" y="1411105"/>
                      <a:pt x="6361601" y="1377471"/>
                      <a:pt x="6339364" y="1325598"/>
                    </a:cubicBezTo>
                    <a:lnTo>
                      <a:pt x="6185341" y="966258"/>
                    </a:lnTo>
                    <a:cubicBezTo>
                      <a:pt x="6182096" y="958709"/>
                      <a:pt x="6170736" y="961884"/>
                      <a:pt x="6171865" y="969998"/>
                    </a:cubicBezTo>
                    <a:lnTo>
                      <a:pt x="6234871" y="1411111"/>
                    </a:lnTo>
                    <a:lnTo>
                      <a:pt x="6302252" y="2219607"/>
                    </a:lnTo>
                    <a:cubicBezTo>
                      <a:pt x="6303060" y="2229429"/>
                      <a:pt x="6299722" y="2239141"/>
                      <a:pt x="6293048" y="2246392"/>
                    </a:cubicBezTo>
                    <a:cubicBezTo>
                      <a:pt x="6286374" y="2253643"/>
                      <a:pt x="6276970" y="2257771"/>
                      <a:pt x="6267115" y="2257778"/>
                    </a:cubicBezTo>
                    <a:lnTo>
                      <a:pt x="6213281" y="2257778"/>
                    </a:lnTo>
                    <a:cubicBezTo>
                      <a:pt x="6144300" y="2257786"/>
                      <a:pt x="6085423" y="2207921"/>
                      <a:pt x="6074075" y="2139879"/>
                    </a:cubicBezTo>
                    <a:lnTo>
                      <a:pt x="5959704" y="1452880"/>
                    </a:lnTo>
                    <a:cubicBezTo>
                      <a:pt x="5958364" y="1444978"/>
                      <a:pt x="5947075" y="1444978"/>
                      <a:pt x="5945735" y="1452880"/>
                    </a:cubicBezTo>
                    <a:lnTo>
                      <a:pt x="5831294" y="2139879"/>
                    </a:lnTo>
                    <a:cubicBezTo>
                      <a:pt x="5819942" y="2207948"/>
                      <a:pt x="5761025" y="2257821"/>
                      <a:pt x="5692017" y="2257778"/>
                    </a:cubicBezTo>
                    <a:lnTo>
                      <a:pt x="5638183" y="2257778"/>
                    </a:lnTo>
                    <a:cubicBezTo>
                      <a:pt x="5628328" y="2257771"/>
                      <a:pt x="5618924" y="2253643"/>
                      <a:pt x="5612250" y="2246392"/>
                    </a:cubicBezTo>
                    <a:cubicBezTo>
                      <a:pt x="5605576" y="2239141"/>
                      <a:pt x="5602238" y="2229429"/>
                      <a:pt x="5603046" y="2219607"/>
                    </a:cubicBezTo>
                    <a:lnTo>
                      <a:pt x="5670427" y="1411111"/>
                    </a:lnTo>
                    <a:lnTo>
                      <a:pt x="5733433" y="969998"/>
                    </a:lnTo>
                    <a:close/>
                    <a:moveTo>
                      <a:pt x="7730649" y="0"/>
                    </a:moveTo>
                    <a:cubicBezTo>
                      <a:pt x="7674511" y="0"/>
                      <a:pt x="7620673" y="22300"/>
                      <a:pt x="7580978" y="61996"/>
                    </a:cubicBezTo>
                    <a:cubicBezTo>
                      <a:pt x="7541282" y="101691"/>
                      <a:pt x="7518982" y="155529"/>
                      <a:pt x="7518982" y="211667"/>
                    </a:cubicBezTo>
                    <a:lnTo>
                      <a:pt x="7518982" y="282222"/>
                    </a:lnTo>
                    <a:cubicBezTo>
                      <a:pt x="7519503" y="398753"/>
                      <a:pt x="7614117" y="492945"/>
                      <a:pt x="7730649" y="492945"/>
                    </a:cubicBezTo>
                    <a:cubicBezTo>
                      <a:pt x="7847181" y="492945"/>
                      <a:pt x="7941795" y="398753"/>
                      <a:pt x="7942316" y="282222"/>
                    </a:cubicBezTo>
                    <a:lnTo>
                      <a:pt x="7942316" y="211667"/>
                    </a:lnTo>
                    <a:cubicBezTo>
                      <a:pt x="7942316" y="155529"/>
                      <a:pt x="7920016" y="101691"/>
                      <a:pt x="7880320" y="61996"/>
                    </a:cubicBezTo>
                    <a:cubicBezTo>
                      <a:pt x="7840625" y="22300"/>
                      <a:pt x="7786787" y="0"/>
                      <a:pt x="7730649" y="0"/>
                    </a:cubicBezTo>
                    <a:close/>
                    <a:moveTo>
                      <a:pt x="7511433" y="969998"/>
                    </a:moveTo>
                    <a:cubicBezTo>
                      <a:pt x="7512632" y="961884"/>
                      <a:pt x="7501203" y="958709"/>
                      <a:pt x="7498028" y="966258"/>
                    </a:cubicBezTo>
                    <a:lnTo>
                      <a:pt x="7344004" y="1325598"/>
                    </a:lnTo>
                    <a:cubicBezTo>
                      <a:pt x="7321748" y="1377518"/>
                      <a:pt x="7270672" y="1411161"/>
                      <a:pt x="7214182" y="1411111"/>
                    </a:cubicBezTo>
                    <a:lnTo>
                      <a:pt x="7149130" y="1411111"/>
                    </a:lnTo>
                    <a:cubicBezTo>
                      <a:pt x="7137266" y="1411122"/>
                      <a:pt x="7126191" y="1405168"/>
                      <a:pt x="7119655" y="1395265"/>
                    </a:cubicBezTo>
                    <a:cubicBezTo>
                      <a:pt x="7113120" y="1385363"/>
                      <a:pt x="7112000" y="1372839"/>
                      <a:pt x="7116675" y="1361934"/>
                    </a:cubicBezTo>
                    <a:lnTo>
                      <a:pt x="7307316" y="917222"/>
                    </a:lnTo>
                    <a:lnTo>
                      <a:pt x="7377448" y="741821"/>
                    </a:lnTo>
                    <a:cubicBezTo>
                      <a:pt x="7420318" y="634683"/>
                      <a:pt x="7524094" y="564437"/>
                      <a:pt x="7639491" y="564444"/>
                    </a:cubicBezTo>
                    <a:lnTo>
                      <a:pt x="7821807" y="564444"/>
                    </a:lnTo>
                    <a:cubicBezTo>
                      <a:pt x="7937204" y="564437"/>
                      <a:pt x="8040980" y="634683"/>
                      <a:pt x="8083850" y="741821"/>
                    </a:cubicBezTo>
                    <a:lnTo>
                      <a:pt x="8153982" y="917222"/>
                    </a:lnTo>
                    <a:lnTo>
                      <a:pt x="8344553" y="1361934"/>
                    </a:lnTo>
                    <a:cubicBezTo>
                      <a:pt x="8349228" y="1372839"/>
                      <a:pt x="8348107" y="1385363"/>
                      <a:pt x="8341572" y="1395265"/>
                    </a:cubicBezTo>
                    <a:cubicBezTo>
                      <a:pt x="8335037" y="1405168"/>
                      <a:pt x="8323962" y="1411122"/>
                      <a:pt x="8312097" y="1411111"/>
                    </a:cubicBezTo>
                    <a:lnTo>
                      <a:pt x="8247045" y="1411111"/>
                    </a:lnTo>
                    <a:cubicBezTo>
                      <a:pt x="8190607" y="1411105"/>
                      <a:pt x="8139601" y="1377471"/>
                      <a:pt x="8117364" y="1325598"/>
                    </a:cubicBezTo>
                    <a:lnTo>
                      <a:pt x="7963341" y="966258"/>
                    </a:lnTo>
                    <a:cubicBezTo>
                      <a:pt x="7960095" y="958709"/>
                      <a:pt x="7948736" y="961884"/>
                      <a:pt x="7949865" y="969998"/>
                    </a:cubicBezTo>
                    <a:lnTo>
                      <a:pt x="8012871" y="1411111"/>
                    </a:lnTo>
                    <a:lnTo>
                      <a:pt x="8080252" y="2219607"/>
                    </a:lnTo>
                    <a:cubicBezTo>
                      <a:pt x="8081060" y="2229429"/>
                      <a:pt x="8077722" y="2239141"/>
                      <a:pt x="8071048" y="2246392"/>
                    </a:cubicBezTo>
                    <a:cubicBezTo>
                      <a:pt x="8064374" y="2253643"/>
                      <a:pt x="8054970" y="2257771"/>
                      <a:pt x="8045115" y="2257778"/>
                    </a:cubicBezTo>
                    <a:lnTo>
                      <a:pt x="7991281" y="2257778"/>
                    </a:lnTo>
                    <a:cubicBezTo>
                      <a:pt x="7922299" y="2257786"/>
                      <a:pt x="7863422" y="2207921"/>
                      <a:pt x="7852075" y="2139879"/>
                    </a:cubicBezTo>
                    <a:lnTo>
                      <a:pt x="7737704" y="1452880"/>
                    </a:lnTo>
                    <a:cubicBezTo>
                      <a:pt x="7736364" y="1444978"/>
                      <a:pt x="7725075" y="1444978"/>
                      <a:pt x="7723735" y="1452880"/>
                    </a:cubicBezTo>
                    <a:lnTo>
                      <a:pt x="7609294" y="2139879"/>
                    </a:lnTo>
                    <a:cubicBezTo>
                      <a:pt x="7597942" y="2207948"/>
                      <a:pt x="7539025" y="2257821"/>
                      <a:pt x="7470017" y="2257778"/>
                    </a:cubicBezTo>
                    <a:lnTo>
                      <a:pt x="7416183" y="2257778"/>
                    </a:lnTo>
                    <a:cubicBezTo>
                      <a:pt x="7406328" y="2257771"/>
                      <a:pt x="7396924" y="2253643"/>
                      <a:pt x="7390250" y="2246392"/>
                    </a:cubicBezTo>
                    <a:cubicBezTo>
                      <a:pt x="7383576" y="2239141"/>
                      <a:pt x="7380238" y="2229429"/>
                      <a:pt x="7381046" y="2219607"/>
                    </a:cubicBezTo>
                    <a:lnTo>
                      <a:pt x="7448427" y="1411111"/>
                    </a:lnTo>
                    <a:lnTo>
                      <a:pt x="7511433" y="969998"/>
                    </a:lnTo>
                    <a:close/>
                    <a:moveTo>
                      <a:pt x="618649" y="2765778"/>
                    </a:moveTo>
                    <a:cubicBezTo>
                      <a:pt x="562511" y="2765778"/>
                      <a:pt x="508673" y="2788078"/>
                      <a:pt x="468978" y="2827774"/>
                    </a:cubicBezTo>
                    <a:cubicBezTo>
                      <a:pt x="429283" y="2867469"/>
                      <a:pt x="406982" y="2921307"/>
                      <a:pt x="406982" y="2977444"/>
                    </a:cubicBezTo>
                    <a:lnTo>
                      <a:pt x="406982" y="3048000"/>
                    </a:lnTo>
                    <a:cubicBezTo>
                      <a:pt x="407503" y="3164531"/>
                      <a:pt x="502117" y="3258722"/>
                      <a:pt x="618649" y="3258722"/>
                    </a:cubicBezTo>
                    <a:cubicBezTo>
                      <a:pt x="735181" y="3258722"/>
                      <a:pt x="829794" y="3164531"/>
                      <a:pt x="830316" y="3048000"/>
                    </a:cubicBezTo>
                    <a:lnTo>
                      <a:pt x="830316" y="2977444"/>
                    </a:lnTo>
                    <a:cubicBezTo>
                      <a:pt x="830316" y="2921307"/>
                      <a:pt x="808015" y="2867469"/>
                      <a:pt x="768320" y="2827774"/>
                    </a:cubicBezTo>
                    <a:cubicBezTo>
                      <a:pt x="728625" y="2788078"/>
                      <a:pt x="674787" y="2765778"/>
                      <a:pt x="618649" y="2765778"/>
                    </a:cubicBezTo>
                    <a:close/>
                    <a:moveTo>
                      <a:pt x="399433" y="3735775"/>
                    </a:moveTo>
                    <a:cubicBezTo>
                      <a:pt x="400632" y="3727662"/>
                      <a:pt x="389202" y="3724487"/>
                      <a:pt x="386027" y="3732036"/>
                    </a:cubicBezTo>
                    <a:lnTo>
                      <a:pt x="232005" y="4091375"/>
                    </a:lnTo>
                    <a:cubicBezTo>
                      <a:pt x="209748" y="4143296"/>
                      <a:pt x="158672" y="4176939"/>
                      <a:pt x="102182" y="4176889"/>
                    </a:cubicBezTo>
                    <a:lnTo>
                      <a:pt x="37130" y="4176889"/>
                    </a:lnTo>
                    <a:cubicBezTo>
                      <a:pt x="25266" y="4176899"/>
                      <a:pt x="14190" y="4170945"/>
                      <a:pt x="7655" y="4161043"/>
                    </a:cubicBezTo>
                    <a:cubicBezTo>
                      <a:pt x="1120" y="4151141"/>
                      <a:pt x="0" y="4138616"/>
                      <a:pt x="4675" y="4127712"/>
                    </a:cubicBezTo>
                    <a:lnTo>
                      <a:pt x="195316" y="3683000"/>
                    </a:lnTo>
                    <a:lnTo>
                      <a:pt x="265448" y="3507599"/>
                    </a:lnTo>
                    <a:cubicBezTo>
                      <a:pt x="308318" y="3400461"/>
                      <a:pt x="412094" y="3330215"/>
                      <a:pt x="527491" y="3330222"/>
                    </a:cubicBezTo>
                    <a:lnTo>
                      <a:pt x="709807" y="3330222"/>
                    </a:lnTo>
                    <a:cubicBezTo>
                      <a:pt x="825204" y="3330215"/>
                      <a:pt x="928980" y="3400461"/>
                      <a:pt x="971850" y="3507599"/>
                    </a:cubicBezTo>
                    <a:lnTo>
                      <a:pt x="1041982" y="3683000"/>
                    </a:lnTo>
                    <a:lnTo>
                      <a:pt x="1232553" y="4127712"/>
                    </a:lnTo>
                    <a:cubicBezTo>
                      <a:pt x="1237228" y="4138616"/>
                      <a:pt x="1236108" y="4151141"/>
                      <a:pt x="1229572" y="4161043"/>
                    </a:cubicBezTo>
                    <a:cubicBezTo>
                      <a:pt x="1223037" y="4170945"/>
                      <a:pt x="1211962" y="4176899"/>
                      <a:pt x="1200097" y="4176889"/>
                    </a:cubicBezTo>
                    <a:lnTo>
                      <a:pt x="1135045" y="4176889"/>
                    </a:lnTo>
                    <a:cubicBezTo>
                      <a:pt x="1078607" y="4176883"/>
                      <a:pt x="1027601" y="4143249"/>
                      <a:pt x="1005364" y="4091375"/>
                    </a:cubicBezTo>
                    <a:lnTo>
                      <a:pt x="851341" y="3732036"/>
                    </a:lnTo>
                    <a:cubicBezTo>
                      <a:pt x="848096" y="3724487"/>
                      <a:pt x="836736" y="3727662"/>
                      <a:pt x="837865" y="3735775"/>
                    </a:cubicBezTo>
                    <a:lnTo>
                      <a:pt x="900871" y="4176889"/>
                    </a:lnTo>
                    <a:lnTo>
                      <a:pt x="968252" y="4985385"/>
                    </a:lnTo>
                    <a:cubicBezTo>
                      <a:pt x="969060" y="4995207"/>
                      <a:pt x="965723" y="5004919"/>
                      <a:pt x="959048" y="5012170"/>
                    </a:cubicBezTo>
                    <a:cubicBezTo>
                      <a:pt x="952374" y="5019421"/>
                      <a:pt x="942970" y="5023549"/>
                      <a:pt x="933115" y="5023555"/>
                    </a:cubicBezTo>
                    <a:lnTo>
                      <a:pt x="879281" y="5023555"/>
                    </a:lnTo>
                    <a:cubicBezTo>
                      <a:pt x="810300" y="5023564"/>
                      <a:pt x="751423" y="4973699"/>
                      <a:pt x="740075" y="4905657"/>
                    </a:cubicBezTo>
                    <a:lnTo>
                      <a:pt x="625705" y="4218658"/>
                    </a:lnTo>
                    <a:cubicBezTo>
                      <a:pt x="624364" y="4210755"/>
                      <a:pt x="613075" y="4210755"/>
                      <a:pt x="611735" y="4218658"/>
                    </a:cubicBezTo>
                    <a:lnTo>
                      <a:pt x="497293" y="4905657"/>
                    </a:lnTo>
                    <a:cubicBezTo>
                      <a:pt x="485941" y="4973725"/>
                      <a:pt x="427025" y="5023598"/>
                      <a:pt x="358017" y="5023555"/>
                    </a:cubicBezTo>
                    <a:lnTo>
                      <a:pt x="304183" y="5023555"/>
                    </a:lnTo>
                    <a:cubicBezTo>
                      <a:pt x="294328" y="5023549"/>
                      <a:pt x="284924" y="5019421"/>
                      <a:pt x="278250" y="5012170"/>
                    </a:cubicBezTo>
                    <a:cubicBezTo>
                      <a:pt x="271575" y="5004919"/>
                      <a:pt x="268238" y="4995207"/>
                      <a:pt x="269046" y="4985385"/>
                    </a:cubicBezTo>
                    <a:lnTo>
                      <a:pt x="336427" y="4176889"/>
                    </a:lnTo>
                    <a:lnTo>
                      <a:pt x="399433" y="3735775"/>
                    </a:lnTo>
                    <a:close/>
                    <a:moveTo>
                      <a:pt x="2396649" y="2765778"/>
                    </a:moveTo>
                    <a:cubicBezTo>
                      <a:pt x="2340512" y="2765778"/>
                      <a:pt x="2286673" y="2788078"/>
                      <a:pt x="2246978" y="2827773"/>
                    </a:cubicBezTo>
                    <a:cubicBezTo>
                      <a:pt x="2207283" y="2867469"/>
                      <a:pt x="2184982" y="2921307"/>
                      <a:pt x="2184982" y="2977444"/>
                    </a:cubicBezTo>
                    <a:lnTo>
                      <a:pt x="2184982" y="3048000"/>
                    </a:lnTo>
                    <a:cubicBezTo>
                      <a:pt x="2185503" y="3164531"/>
                      <a:pt x="2280117" y="3258722"/>
                      <a:pt x="2396649" y="3258722"/>
                    </a:cubicBezTo>
                    <a:cubicBezTo>
                      <a:pt x="2513181" y="3258722"/>
                      <a:pt x="2607795" y="3164531"/>
                      <a:pt x="2608316" y="3048000"/>
                    </a:cubicBezTo>
                    <a:lnTo>
                      <a:pt x="2608316" y="2977444"/>
                    </a:lnTo>
                    <a:cubicBezTo>
                      <a:pt x="2608316" y="2921307"/>
                      <a:pt x="2586015" y="2867469"/>
                      <a:pt x="2546320" y="2827773"/>
                    </a:cubicBezTo>
                    <a:cubicBezTo>
                      <a:pt x="2506625" y="2788078"/>
                      <a:pt x="2452786" y="2765778"/>
                      <a:pt x="2396649" y="2765778"/>
                    </a:cubicBezTo>
                    <a:close/>
                    <a:moveTo>
                      <a:pt x="2177433" y="3735775"/>
                    </a:moveTo>
                    <a:cubicBezTo>
                      <a:pt x="2178632" y="3727662"/>
                      <a:pt x="2167202" y="3724487"/>
                      <a:pt x="2164027" y="3732036"/>
                    </a:cubicBezTo>
                    <a:lnTo>
                      <a:pt x="2010005" y="4091375"/>
                    </a:lnTo>
                    <a:cubicBezTo>
                      <a:pt x="1987748" y="4143296"/>
                      <a:pt x="1936672" y="4176939"/>
                      <a:pt x="1880182" y="4176889"/>
                    </a:cubicBezTo>
                    <a:lnTo>
                      <a:pt x="1815130" y="4176889"/>
                    </a:lnTo>
                    <a:cubicBezTo>
                      <a:pt x="1803266" y="4176899"/>
                      <a:pt x="1792190" y="4170945"/>
                      <a:pt x="1785655" y="4161043"/>
                    </a:cubicBezTo>
                    <a:cubicBezTo>
                      <a:pt x="1779120" y="4151140"/>
                      <a:pt x="1778000" y="4138616"/>
                      <a:pt x="1782675" y="4127712"/>
                    </a:cubicBezTo>
                    <a:lnTo>
                      <a:pt x="1973316" y="3683000"/>
                    </a:lnTo>
                    <a:lnTo>
                      <a:pt x="2043448" y="3507599"/>
                    </a:lnTo>
                    <a:cubicBezTo>
                      <a:pt x="2086318" y="3400461"/>
                      <a:pt x="2190094" y="3330215"/>
                      <a:pt x="2305491" y="3330222"/>
                    </a:cubicBezTo>
                    <a:lnTo>
                      <a:pt x="2487807" y="3330222"/>
                    </a:lnTo>
                    <a:cubicBezTo>
                      <a:pt x="2603204" y="3330215"/>
                      <a:pt x="2706980" y="3400461"/>
                      <a:pt x="2749850" y="3507599"/>
                    </a:cubicBezTo>
                    <a:lnTo>
                      <a:pt x="2819982" y="3683000"/>
                    </a:lnTo>
                    <a:lnTo>
                      <a:pt x="3010553" y="4127712"/>
                    </a:lnTo>
                    <a:cubicBezTo>
                      <a:pt x="3015227" y="4138616"/>
                      <a:pt x="3014107" y="4151140"/>
                      <a:pt x="3007572" y="4161043"/>
                    </a:cubicBezTo>
                    <a:cubicBezTo>
                      <a:pt x="3001037" y="4170945"/>
                      <a:pt x="2989962" y="4176899"/>
                      <a:pt x="2978097" y="4176889"/>
                    </a:cubicBezTo>
                    <a:lnTo>
                      <a:pt x="2913045" y="4176889"/>
                    </a:lnTo>
                    <a:cubicBezTo>
                      <a:pt x="2856607" y="4176883"/>
                      <a:pt x="2805601" y="4143249"/>
                      <a:pt x="2783364" y="4091375"/>
                    </a:cubicBezTo>
                    <a:lnTo>
                      <a:pt x="2629341" y="3732036"/>
                    </a:lnTo>
                    <a:cubicBezTo>
                      <a:pt x="2626096" y="3724487"/>
                      <a:pt x="2614736" y="3727662"/>
                      <a:pt x="2615865" y="3735775"/>
                    </a:cubicBezTo>
                    <a:lnTo>
                      <a:pt x="2678871" y="4176889"/>
                    </a:lnTo>
                    <a:lnTo>
                      <a:pt x="2746252" y="4985385"/>
                    </a:lnTo>
                    <a:cubicBezTo>
                      <a:pt x="2747060" y="4995207"/>
                      <a:pt x="2743723" y="5004919"/>
                      <a:pt x="2737048" y="5012170"/>
                    </a:cubicBezTo>
                    <a:cubicBezTo>
                      <a:pt x="2730374" y="5019421"/>
                      <a:pt x="2720970" y="5023549"/>
                      <a:pt x="2711115" y="5023555"/>
                    </a:cubicBezTo>
                    <a:lnTo>
                      <a:pt x="2657281" y="5023555"/>
                    </a:lnTo>
                    <a:cubicBezTo>
                      <a:pt x="2588300" y="5023564"/>
                      <a:pt x="2529423" y="4973699"/>
                      <a:pt x="2518075" y="4905657"/>
                    </a:cubicBezTo>
                    <a:lnTo>
                      <a:pt x="2403705" y="4218658"/>
                    </a:lnTo>
                    <a:cubicBezTo>
                      <a:pt x="2402364" y="4210755"/>
                      <a:pt x="2391075" y="4210755"/>
                      <a:pt x="2389734" y="4218658"/>
                    </a:cubicBezTo>
                    <a:lnTo>
                      <a:pt x="2275293" y="4905657"/>
                    </a:lnTo>
                    <a:cubicBezTo>
                      <a:pt x="2263942" y="4973725"/>
                      <a:pt x="2205025" y="5023598"/>
                      <a:pt x="2136017" y="5023555"/>
                    </a:cubicBezTo>
                    <a:lnTo>
                      <a:pt x="2082183" y="5023555"/>
                    </a:lnTo>
                    <a:cubicBezTo>
                      <a:pt x="2072328" y="5023549"/>
                      <a:pt x="2062924" y="5019421"/>
                      <a:pt x="2056250" y="5012170"/>
                    </a:cubicBezTo>
                    <a:cubicBezTo>
                      <a:pt x="2049575" y="5004919"/>
                      <a:pt x="2046238" y="4995207"/>
                      <a:pt x="2047046" y="4985385"/>
                    </a:cubicBezTo>
                    <a:lnTo>
                      <a:pt x="2114427" y="4176889"/>
                    </a:lnTo>
                    <a:lnTo>
                      <a:pt x="2177433" y="3735775"/>
                    </a:lnTo>
                    <a:close/>
                    <a:moveTo>
                      <a:pt x="4174649" y="2765778"/>
                    </a:moveTo>
                    <a:cubicBezTo>
                      <a:pt x="4057749" y="2765778"/>
                      <a:pt x="3962982" y="2860544"/>
                      <a:pt x="3962982" y="2977444"/>
                    </a:cubicBezTo>
                    <a:lnTo>
                      <a:pt x="3962982" y="3048000"/>
                    </a:lnTo>
                    <a:cubicBezTo>
                      <a:pt x="3963504" y="3164531"/>
                      <a:pt x="4058117" y="3258722"/>
                      <a:pt x="4174649" y="3258722"/>
                    </a:cubicBezTo>
                    <a:cubicBezTo>
                      <a:pt x="4291181" y="3258722"/>
                      <a:pt x="4385794" y="3164531"/>
                      <a:pt x="4386316" y="3048000"/>
                    </a:cubicBezTo>
                    <a:lnTo>
                      <a:pt x="4386316" y="2977444"/>
                    </a:lnTo>
                    <a:cubicBezTo>
                      <a:pt x="4386316" y="2860544"/>
                      <a:pt x="4291549" y="2765778"/>
                      <a:pt x="4174649" y="2765778"/>
                    </a:cubicBezTo>
                    <a:close/>
                    <a:moveTo>
                      <a:pt x="3955433" y="3735775"/>
                    </a:moveTo>
                    <a:cubicBezTo>
                      <a:pt x="3956632" y="3727662"/>
                      <a:pt x="3945202" y="3724487"/>
                      <a:pt x="3942027" y="3732036"/>
                    </a:cubicBezTo>
                    <a:lnTo>
                      <a:pt x="3788004" y="4091375"/>
                    </a:lnTo>
                    <a:cubicBezTo>
                      <a:pt x="3765748" y="4143296"/>
                      <a:pt x="3714672" y="4176939"/>
                      <a:pt x="3658182" y="4176889"/>
                    </a:cubicBezTo>
                    <a:lnTo>
                      <a:pt x="3593130" y="4176889"/>
                    </a:lnTo>
                    <a:cubicBezTo>
                      <a:pt x="3581266" y="4176899"/>
                      <a:pt x="3570191" y="4170945"/>
                      <a:pt x="3563655" y="4161043"/>
                    </a:cubicBezTo>
                    <a:cubicBezTo>
                      <a:pt x="3557120" y="4151141"/>
                      <a:pt x="3556000" y="4138616"/>
                      <a:pt x="3560674" y="4127712"/>
                    </a:cubicBezTo>
                    <a:lnTo>
                      <a:pt x="3751316" y="3683000"/>
                    </a:lnTo>
                    <a:lnTo>
                      <a:pt x="3821448" y="3507599"/>
                    </a:lnTo>
                    <a:cubicBezTo>
                      <a:pt x="3864318" y="3400461"/>
                      <a:pt x="3968095" y="3330215"/>
                      <a:pt x="4083491" y="3330222"/>
                    </a:cubicBezTo>
                    <a:lnTo>
                      <a:pt x="4265807" y="3330222"/>
                    </a:lnTo>
                    <a:cubicBezTo>
                      <a:pt x="4381203" y="3330215"/>
                      <a:pt x="4484980" y="3400461"/>
                      <a:pt x="4527850" y="3507599"/>
                    </a:cubicBezTo>
                    <a:lnTo>
                      <a:pt x="4597982" y="3683000"/>
                    </a:lnTo>
                    <a:lnTo>
                      <a:pt x="4788553" y="4127712"/>
                    </a:lnTo>
                    <a:cubicBezTo>
                      <a:pt x="4793228" y="4138616"/>
                      <a:pt x="4792108" y="4151141"/>
                      <a:pt x="4785572" y="4161043"/>
                    </a:cubicBezTo>
                    <a:cubicBezTo>
                      <a:pt x="4779037" y="4170945"/>
                      <a:pt x="4767962" y="4176899"/>
                      <a:pt x="4756097" y="4176889"/>
                    </a:cubicBezTo>
                    <a:lnTo>
                      <a:pt x="4691045" y="4176889"/>
                    </a:lnTo>
                    <a:cubicBezTo>
                      <a:pt x="4634607" y="4176883"/>
                      <a:pt x="4583601" y="4143248"/>
                      <a:pt x="4561364" y="4091375"/>
                    </a:cubicBezTo>
                    <a:lnTo>
                      <a:pt x="4407341" y="3732036"/>
                    </a:lnTo>
                    <a:cubicBezTo>
                      <a:pt x="4404096" y="3724487"/>
                      <a:pt x="4392736" y="3727662"/>
                      <a:pt x="4393865" y="3735775"/>
                    </a:cubicBezTo>
                    <a:lnTo>
                      <a:pt x="4456871" y="4176889"/>
                    </a:lnTo>
                    <a:lnTo>
                      <a:pt x="4524252" y="4985385"/>
                    </a:lnTo>
                    <a:cubicBezTo>
                      <a:pt x="4525060" y="4995207"/>
                      <a:pt x="4521722" y="5004919"/>
                      <a:pt x="4515048" y="5012170"/>
                    </a:cubicBezTo>
                    <a:cubicBezTo>
                      <a:pt x="4508374" y="5019421"/>
                      <a:pt x="4498970" y="5023549"/>
                      <a:pt x="4489115" y="5023555"/>
                    </a:cubicBezTo>
                    <a:lnTo>
                      <a:pt x="4435281" y="5023555"/>
                    </a:lnTo>
                    <a:cubicBezTo>
                      <a:pt x="4366300" y="5023564"/>
                      <a:pt x="4307423" y="4973699"/>
                      <a:pt x="4296075" y="4905657"/>
                    </a:cubicBezTo>
                    <a:lnTo>
                      <a:pt x="4181704" y="4218658"/>
                    </a:lnTo>
                    <a:cubicBezTo>
                      <a:pt x="4180364" y="4210755"/>
                      <a:pt x="4169075" y="4210755"/>
                      <a:pt x="4167735" y="4218658"/>
                    </a:cubicBezTo>
                    <a:lnTo>
                      <a:pt x="4053294" y="4905657"/>
                    </a:lnTo>
                    <a:cubicBezTo>
                      <a:pt x="4041942" y="4973725"/>
                      <a:pt x="3983025" y="5023598"/>
                      <a:pt x="3914017" y="5023555"/>
                    </a:cubicBezTo>
                    <a:lnTo>
                      <a:pt x="3860183" y="5023555"/>
                    </a:lnTo>
                    <a:cubicBezTo>
                      <a:pt x="3850328" y="5023549"/>
                      <a:pt x="3840924" y="5019421"/>
                      <a:pt x="3834250" y="5012170"/>
                    </a:cubicBezTo>
                    <a:cubicBezTo>
                      <a:pt x="3827576" y="5004919"/>
                      <a:pt x="3824238" y="4995207"/>
                      <a:pt x="3825046" y="4985385"/>
                    </a:cubicBezTo>
                    <a:lnTo>
                      <a:pt x="3892427" y="4176889"/>
                    </a:lnTo>
                    <a:lnTo>
                      <a:pt x="3955433" y="3735775"/>
                    </a:lnTo>
                    <a:close/>
                    <a:moveTo>
                      <a:pt x="5952649" y="2765778"/>
                    </a:moveTo>
                    <a:cubicBezTo>
                      <a:pt x="5835749" y="2765778"/>
                      <a:pt x="5740982" y="2860544"/>
                      <a:pt x="5740982" y="2977444"/>
                    </a:cubicBezTo>
                    <a:lnTo>
                      <a:pt x="5740982" y="3048000"/>
                    </a:lnTo>
                    <a:cubicBezTo>
                      <a:pt x="5741504" y="3164531"/>
                      <a:pt x="5836117" y="3258722"/>
                      <a:pt x="5952649" y="3258722"/>
                    </a:cubicBezTo>
                    <a:cubicBezTo>
                      <a:pt x="6069181" y="3258722"/>
                      <a:pt x="6163794" y="3164531"/>
                      <a:pt x="6164316" y="3048000"/>
                    </a:cubicBezTo>
                    <a:lnTo>
                      <a:pt x="6164316" y="2977444"/>
                    </a:lnTo>
                    <a:cubicBezTo>
                      <a:pt x="6164316" y="2860544"/>
                      <a:pt x="6069549" y="2765778"/>
                      <a:pt x="5952649" y="2765778"/>
                    </a:cubicBezTo>
                    <a:close/>
                    <a:moveTo>
                      <a:pt x="5733433" y="3735775"/>
                    </a:moveTo>
                    <a:cubicBezTo>
                      <a:pt x="5734632" y="3727662"/>
                      <a:pt x="5723202" y="3724487"/>
                      <a:pt x="5720027" y="3732036"/>
                    </a:cubicBezTo>
                    <a:lnTo>
                      <a:pt x="5566004" y="4091375"/>
                    </a:lnTo>
                    <a:cubicBezTo>
                      <a:pt x="5543748" y="4143296"/>
                      <a:pt x="5492672" y="4176939"/>
                      <a:pt x="5436182" y="4176889"/>
                    </a:cubicBezTo>
                    <a:lnTo>
                      <a:pt x="5371130" y="4176889"/>
                    </a:lnTo>
                    <a:cubicBezTo>
                      <a:pt x="5359266" y="4176899"/>
                      <a:pt x="5348191" y="4170945"/>
                      <a:pt x="5341655" y="4161043"/>
                    </a:cubicBezTo>
                    <a:cubicBezTo>
                      <a:pt x="5335120" y="4151141"/>
                      <a:pt x="5334000" y="4138616"/>
                      <a:pt x="5338674" y="4127712"/>
                    </a:cubicBezTo>
                    <a:lnTo>
                      <a:pt x="5529316" y="3683000"/>
                    </a:lnTo>
                    <a:lnTo>
                      <a:pt x="5599448" y="3507599"/>
                    </a:lnTo>
                    <a:cubicBezTo>
                      <a:pt x="5642318" y="3400461"/>
                      <a:pt x="5746095" y="3330215"/>
                      <a:pt x="5861491" y="3330222"/>
                    </a:cubicBezTo>
                    <a:lnTo>
                      <a:pt x="6043807" y="3330222"/>
                    </a:lnTo>
                    <a:cubicBezTo>
                      <a:pt x="6159203" y="3330215"/>
                      <a:pt x="6262980" y="3400461"/>
                      <a:pt x="6305850" y="3507599"/>
                    </a:cubicBezTo>
                    <a:lnTo>
                      <a:pt x="6375982" y="3683000"/>
                    </a:lnTo>
                    <a:lnTo>
                      <a:pt x="6566553" y="4127712"/>
                    </a:lnTo>
                    <a:cubicBezTo>
                      <a:pt x="6571228" y="4138616"/>
                      <a:pt x="6570107" y="4151140"/>
                      <a:pt x="6563572" y="4161043"/>
                    </a:cubicBezTo>
                    <a:cubicBezTo>
                      <a:pt x="6557037" y="4170945"/>
                      <a:pt x="6545962" y="4176899"/>
                      <a:pt x="6534097" y="4176889"/>
                    </a:cubicBezTo>
                    <a:lnTo>
                      <a:pt x="6469045" y="4176889"/>
                    </a:lnTo>
                    <a:cubicBezTo>
                      <a:pt x="6412607" y="4176883"/>
                      <a:pt x="6361601" y="4143248"/>
                      <a:pt x="6339364" y="4091375"/>
                    </a:cubicBezTo>
                    <a:lnTo>
                      <a:pt x="6185341" y="3732036"/>
                    </a:lnTo>
                    <a:cubicBezTo>
                      <a:pt x="6182096" y="3724487"/>
                      <a:pt x="6170736" y="3727662"/>
                      <a:pt x="6171865" y="3735775"/>
                    </a:cubicBezTo>
                    <a:lnTo>
                      <a:pt x="6234871" y="4176889"/>
                    </a:lnTo>
                    <a:lnTo>
                      <a:pt x="6302252" y="4985385"/>
                    </a:lnTo>
                    <a:cubicBezTo>
                      <a:pt x="6303060" y="4995207"/>
                      <a:pt x="6299722" y="5004919"/>
                      <a:pt x="6293048" y="5012170"/>
                    </a:cubicBezTo>
                    <a:cubicBezTo>
                      <a:pt x="6286374" y="5019421"/>
                      <a:pt x="6276970" y="5023549"/>
                      <a:pt x="6267115" y="5023555"/>
                    </a:cubicBezTo>
                    <a:lnTo>
                      <a:pt x="6213281" y="5023555"/>
                    </a:lnTo>
                    <a:cubicBezTo>
                      <a:pt x="6144300" y="5023564"/>
                      <a:pt x="6085423" y="4973699"/>
                      <a:pt x="6074075" y="4905657"/>
                    </a:cubicBezTo>
                    <a:lnTo>
                      <a:pt x="5959704" y="4218658"/>
                    </a:lnTo>
                    <a:cubicBezTo>
                      <a:pt x="5958364" y="4210755"/>
                      <a:pt x="5947075" y="4210755"/>
                      <a:pt x="5945735" y="4218658"/>
                    </a:cubicBezTo>
                    <a:lnTo>
                      <a:pt x="5831294" y="4905657"/>
                    </a:lnTo>
                    <a:cubicBezTo>
                      <a:pt x="5819942" y="4973725"/>
                      <a:pt x="5761025" y="5023598"/>
                      <a:pt x="5692017" y="5023555"/>
                    </a:cubicBezTo>
                    <a:lnTo>
                      <a:pt x="5638183" y="5023555"/>
                    </a:lnTo>
                    <a:cubicBezTo>
                      <a:pt x="5628328" y="5023549"/>
                      <a:pt x="5618924" y="5019421"/>
                      <a:pt x="5612250" y="5012170"/>
                    </a:cubicBezTo>
                    <a:cubicBezTo>
                      <a:pt x="5605576" y="5004919"/>
                      <a:pt x="5602238" y="4995207"/>
                      <a:pt x="5603046" y="4985385"/>
                    </a:cubicBezTo>
                    <a:lnTo>
                      <a:pt x="5670427" y="4176889"/>
                    </a:lnTo>
                    <a:lnTo>
                      <a:pt x="5733433" y="3735775"/>
                    </a:lnTo>
                    <a:close/>
                    <a:moveTo>
                      <a:pt x="7730649" y="2765778"/>
                    </a:moveTo>
                    <a:cubicBezTo>
                      <a:pt x="7674511" y="2765778"/>
                      <a:pt x="7620673" y="2788078"/>
                      <a:pt x="7580978" y="2827773"/>
                    </a:cubicBezTo>
                    <a:cubicBezTo>
                      <a:pt x="7541282" y="2867469"/>
                      <a:pt x="7518982" y="2921307"/>
                      <a:pt x="7518982" y="2977444"/>
                    </a:cubicBezTo>
                    <a:lnTo>
                      <a:pt x="7518982" y="3048000"/>
                    </a:lnTo>
                    <a:cubicBezTo>
                      <a:pt x="7519503" y="3164531"/>
                      <a:pt x="7614117" y="3258722"/>
                      <a:pt x="7730649" y="3258722"/>
                    </a:cubicBezTo>
                    <a:cubicBezTo>
                      <a:pt x="7847181" y="3258722"/>
                      <a:pt x="7941795" y="3164531"/>
                      <a:pt x="7942316" y="3048000"/>
                    </a:cubicBezTo>
                    <a:lnTo>
                      <a:pt x="7942316" y="2977444"/>
                    </a:lnTo>
                    <a:cubicBezTo>
                      <a:pt x="7942316" y="2921307"/>
                      <a:pt x="7920016" y="2867469"/>
                      <a:pt x="7880320" y="2827773"/>
                    </a:cubicBezTo>
                    <a:cubicBezTo>
                      <a:pt x="7840625" y="2788078"/>
                      <a:pt x="7786787" y="2765778"/>
                      <a:pt x="7730649" y="2765778"/>
                    </a:cubicBezTo>
                    <a:close/>
                    <a:moveTo>
                      <a:pt x="7511433" y="3735775"/>
                    </a:moveTo>
                    <a:cubicBezTo>
                      <a:pt x="7512632" y="3727662"/>
                      <a:pt x="7501203" y="3724487"/>
                      <a:pt x="7498028" y="3732036"/>
                    </a:cubicBezTo>
                    <a:lnTo>
                      <a:pt x="7344004" y="4091375"/>
                    </a:lnTo>
                    <a:cubicBezTo>
                      <a:pt x="7321748" y="4143296"/>
                      <a:pt x="7270672" y="4176939"/>
                      <a:pt x="7214182" y="4176889"/>
                    </a:cubicBezTo>
                    <a:lnTo>
                      <a:pt x="7149130" y="4176889"/>
                    </a:lnTo>
                    <a:cubicBezTo>
                      <a:pt x="7137266" y="4176899"/>
                      <a:pt x="7126191" y="4170945"/>
                      <a:pt x="7119655" y="4161043"/>
                    </a:cubicBezTo>
                    <a:cubicBezTo>
                      <a:pt x="7113120" y="4151140"/>
                      <a:pt x="7112000" y="4138616"/>
                      <a:pt x="7116675" y="4127712"/>
                    </a:cubicBezTo>
                    <a:lnTo>
                      <a:pt x="7307316" y="3683000"/>
                    </a:lnTo>
                    <a:lnTo>
                      <a:pt x="7377448" y="3507599"/>
                    </a:lnTo>
                    <a:cubicBezTo>
                      <a:pt x="7420318" y="3400461"/>
                      <a:pt x="7524094" y="3330215"/>
                      <a:pt x="7639491" y="3330222"/>
                    </a:cubicBezTo>
                    <a:lnTo>
                      <a:pt x="7821807" y="3330222"/>
                    </a:lnTo>
                    <a:cubicBezTo>
                      <a:pt x="7937204" y="3330215"/>
                      <a:pt x="8040980" y="3400461"/>
                      <a:pt x="8083850" y="3507599"/>
                    </a:cubicBezTo>
                    <a:lnTo>
                      <a:pt x="8153982" y="3683000"/>
                    </a:lnTo>
                    <a:lnTo>
                      <a:pt x="8344553" y="4127712"/>
                    </a:lnTo>
                    <a:cubicBezTo>
                      <a:pt x="8349228" y="4138616"/>
                      <a:pt x="8348107" y="4151140"/>
                      <a:pt x="8341572" y="4161043"/>
                    </a:cubicBezTo>
                    <a:cubicBezTo>
                      <a:pt x="8335037" y="4170945"/>
                      <a:pt x="8323962" y="4176899"/>
                      <a:pt x="8312097" y="4176889"/>
                    </a:cubicBezTo>
                    <a:lnTo>
                      <a:pt x="8247045" y="4176889"/>
                    </a:lnTo>
                    <a:cubicBezTo>
                      <a:pt x="8190607" y="4176883"/>
                      <a:pt x="8139601" y="4143249"/>
                      <a:pt x="8117364" y="4091375"/>
                    </a:cubicBezTo>
                    <a:lnTo>
                      <a:pt x="7963341" y="3732036"/>
                    </a:lnTo>
                    <a:cubicBezTo>
                      <a:pt x="7960095" y="3724487"/>
                      <a:pt x="7948736" y="3727662"/>
                      <a:pt x="7949865" y="3735775"/>
                    </a:cubicBezTo>
                    <a:lnTo>
                      <a:pt x="8012871" y="4176889"/>
                    </a:lnTo>
                    <a:lnTo>
                      <a:pt x="8080252" y="4985385"/>
                    </a:lnTo>
                    <a:cubicBezTo>
                      <a:pt x="8081060" y="4995207"/>
                      <a:pt x="8077722" y="5004919"/>
                      <a:pt x="8071048" y="5012170"/>
                    </a:cubicBezTo>
                    <a:cubicBezTo>
                      <a:pt x="8064374" y="5019421"/>
                      <a:pt x="8054970" y="5023549"/>
                      <a:pt x="8045115" y="5023555"/>
                    </a:cubicBezTo>
                    <a:lnTo>
                      <a:pt x="7991281" y="5023555"/>
                    </a:lnTo>
                    <a:cubicBezTo>
                      <a:pt x="7922299" y="5023564"/>
                      <a:pt x="7863422" y="4973699"/>
                      <a:pt x="7852075" y="4905657"/>
                    </a:cubicBezTo>
                    <a:lnTo>
                      <a:pt x="7737704" y="4218658"/>
                    </a:lnTo>
                    <a:cubicBezTo>
                      <a:pt x="7736364" y="4210755"/>
                      <a:pt x="7725075" y="4210755"/>
                      <a:pt x="7723735" y="4218658"/>
                    </a:cubicBezTo>
                    <a:lnTo>
                      <a:pt x="7609294" y="4905657"/>
                    </a:lnTo>
                    <a:cubicBezTo>
                      <a:pt x="7597942" y="4973725"/>
                      <a:pt x="7539025" y="5023598"/>
                      <a:pt x="7470017" y="5023555"/>
                    </a:cubicBezTo>
                    <a:lnTo>
                      <a:pt x="7416183" y="5023555"/>
                    </a:lnTo>
                    <a:cubicBezTo>
                      <a:pt x="7406328" y="5023549"/>
                      <a:pt x="7396924" y="5019421"/>
                      <a:pt x="7390250" y="5012170"/>
                    </a:cubicBezTo>
                    <a:cubicBezTo>
                      <a:pt x="7383576" y="5004919"/>
                      <a:pt x="7380238" y="4995207"/>
                      <a:pt x="7381046" y="4985385"/>
                    </a:cubicBezTo>
                    <a:lnTo>
                      <a:pt x="7448427" y="4176889"/>
                    </a:lnTo>
                    <a:lnTo>
                      <a:pt x="7511433" y="3735775"/>
                    </a:lnTo>
                    <a:close/>
                    <a:moveTo>
                      <a:pt x="618649" y="5531555"/>
                    </a:moveTo>
                    <a:cubicBezTo>
                      <a:pt x="562511" y="5531555"/>
                      <a:pt x="508673" y="5553856"/>
                      <a:pt x="468978" y="5593551"/>
                    </a:cubicBezTo>
                    <a:cubicBezTo>
                      <a:pt x="429283" y="5633246"/>
                      <a:pt x="406982" y="5687085"/>
                      <a:pt x="406982" y="5743222"/>
                    </a:cubicBezTo>
                    <a:lnTo>
                      <a:pt x="406982" y="5813778"/>
                    </a:lnTo>
                    <a:cubicBezTo>
                      <a:pt x="407503" y="5930309"/>
                      <a:pt x="502117" y="6024500"/>
                      <a:pt x="618649" y="6024500"/>
                    </a:cubicBezTo>
                    <a:cubicBezTo>
                      <a:pt x="735181" y="6024500"/>
                      <a:pt x="829794" y="5930309"/>
                      <a:pt x="830316" y="5813778"/>
                    </a:cubicBezTo>
                    <a:lnTo>
                      <a:pt x="830316" y="5743222"/>
                    </a:lnTo>
                    <a:cubicBezTo>
                      <a:pt x="830316" y="5687085"/>
                      <a:pt x="808015" y="5633246"/>
                      <a:pt x="768320" y="5593551"/>
                    </a:cubicBezTo>
                    <a:cubicBezTo>
                      <a:pt x="728625" y="5553856"/>
                      <a:pt x="674787" y="5531555"/>
                      <a:pt x="618649" y="5531555"/>
                    </a:cubicBezTo>
                    <a:close/>
                    <a:moveTo>
                      <a:pt x="399433" y="6501553"/>
                    </a:moveTo>
                    <a:cubicBezTo>
                      <a:pt x="400632" y="6493439"/>
                      <a:pt x="389202" y="6490264"/>
                      <a:pt x="386027" y="6497814"/>
                    </a:cubicBezTo>
                    <a:lnTo>
                      <a:pt x="232005" y="6857154"/>
                    </a:lnTo>
                    <a:cubicBezTo>
                      <a:pt x="209748" y="6909074"/>
                      <a:pt x="158672" y="6942717"/>
                      <a:pt x="102182" y="6942667"/>
                    </a:cubicBezTo>
                    <a:lnTo>
                      <a:pt x="37130" y="6942667"/>
                    </a:lnTo>
                    <a:cubicBezTo>
                      <a:pt x="25266" y="6942678"/>
                      <a:pt x="14190" y="6936723"/>
                      <a:pt x="7655" y="6926821"/>
                    </a:cubicBezTo>
                    <a:cubicBezTo>
                      <a:pt x="1120" y="6916918"/>
                      <a:pt x="0" y="6904394"/>
                      <a:pt x="4675" y="6893489"/>
                    </a:cubicBezTo>
                    <a:lnTo>
                      <a:pt x="195316" y="6448778"/>
                    </a:lnTo>
                    <a:lnTo>
                      <a:pt x="265448" y="6273377"/>
                    </a:lnTo>
                    <a:cubicBezTo>
                      <a:pt x="308318" y="6166239"/>
                      <a:pt x="412094" y="6095992"/>
                      <a:pt x="527491" y="6096000"/>
                    </a:cubicBezTo>
                    <a:lnTo>
                      <a:pt x="709807" y="6096000"/>
                    </a:lnTo>
                    <a:cubicBezTo>
                      <a:pt x="825204" y="6095992"/>
                      <a:pt x="928980" y="6166239"/>
                      <a:pt x="971850" y="6273377"/>
                    </a:cubicBezTo>
                    <a:lnTo>
                      <a:pt x="1041982" y="6448778"/>
                    </a:lnTo>
                    <a:lnTo>
                      <a:pt x="1232553" y="6893489"/>
                    </a:lnTo>
                    <a:cubicBezTo>
                      <a:pt x="1237228" y="6904394"/>
                      <a:pt x="1236108" y="6916919"/>
                      <a:pt x="1229573" y="6926821"/>
                    </a:cubicBezTo>
                    <a:cubicBezTo>
                      <a:pt x="1223037" y="6936723"/>
                      <a:pt x="1211962" y="6942678"/>
                      <a:pt x="1200097" y="6942667"/>
                    </a:cubicBezTo>
                    <a:lnTo>
                      <a:pt x="1135045" y="6942667"/>
                    </a:lnTo>
                    <a:cubicBezTo>
                      <a:pt x="1078607" y="6942661"/>
                      <a:pt x="1027601" y="6909026"/>
                      <a:pt x="1005364" y="6857154"/>
                    </a:cubicBezTo>
                    <a:lnTo>
                      <a:pt x="851341" y="6497814"/>
                    </a:lnTo>
                    <a:cubicBezTo>
                      <a:pt x="848096" y="6490264"/>
                      <a:pt x="836736" y="6493439"/>
                      <a:pt x="837865" y="6501553"/>
                    </a:cubicBezTo>
                    <a:lnTo>
                      <a:pt x="900871" y="6942667"/>
                    </a:lnTo>
                    <a:lnTo>
                      <a:pt x="968252" y="7751163"/>
                    </a:lnTo>
                    <a:cubicBezTo>
                      <a:pt x="969060" y="7760984"/>
                      <a:pt x="965723" y="7770697"/>
                      <a:pt x="959048" y="7777948"/>
                    </a:cubicBezTo>
                    <a:cubicBezTo>
                      <a:pt x="952374" y="7785198"/>
                      <a:pt x="942970" y="7789327"/>
                      <a:pt x="933115" y="7789333"/>
                    </a:cubicBezTo>
                    <a:lnTo>
                      <a:pt x="879281" y="7789333"/>
                    </a:lnTo>
                    <a:cubicBezTo>
                      <a:pt x="810300" y="7789342"/>
                      <a:pt x="751423" y="7739476"/>
                      <a:pt x="740075" y="7671435"/>
                    </a:cubicBezTo>
                    <a:lnTo>
                      <a:pt x="625705" y="6984436"/>
                    </a:lnTo>
                    <a:cubicBezTo>
                      <a:pt x="624364" y="6976533"/>
                      <a:pt x="613075" y="6976533"/>
                      <a:pt x="611735" y="6984436"/>
                    </a:cubicBezTo>
                    <a:lnTo>
                      <a:pt x="497293" y="7671435"/>
                    </a:lnTo>
                    <a:cubicBezTo>
                      <a:pt x="485941" y="7739503"/>
                      <a:pt x="427025" y="7789376"/>
                      <a:pt x="358017" y="7789333"/>
                    </a:cubicBezTo>
                    <a:lnTo>
                      <a:pt x="304183" y="7789333"/>
                    </a:lnTo>
                    <a:cubicBezTo>
                      <a:pt x="294328" y="7789327"/>
                      <a:pt x="284924" y="7785198"/>
                      <a:pt x="278250" y="7777948"/>
                    </a:cubicBezTo>
                    <a:cubicBezTo>
                      <a:pt x="271575" y="7770697"/>
                      <a:pt x="268238" y="7760984"/>
                      <a:pt x="269046" y="7751163"/>
                    </a:cubicBezTo>
                    <a:lnTo>
                      <a:pt x="336427" y="6942667"/>
                    </a:lnTo>
                    <a:lnTo>
                      <a:pt x="399433" y="6501553"/>
                    </a:lnTo>
                    <a:close/>
                    <a:moveTo>
                      <a:pt x="2396649" y="5531555"/>
                    </a:moveTo>
                    <a:cubicBezTo>
                      <a:pt x="2340512" y="5531555"/>
                      <a:pt x="2286673" y="5553856"/>
                      <a:pt x="2246978" y="5593551"/>
                    </a:cubicBezTo>
                    <a:cubicBezTo>
                      <a:pt x="2207283" y="5633246"/>
                      <a:pt x="2184982" y="5687085"/>
                      <a:pt x="2184982" y="5743222"/>
                    </a:cubicBezTo>
                    <a:lnTo>
                      <a:pt x="2184982" y="5813778"/>
                    </a:lnTo>
                    <a:cubicBezTo>
                      <a:pt x="2185503" y="5930309"/>
                      <a:pt x="2280117" y="6024500"/>
                      <a:pt x="2396649" y="6024500"/>
                    </a:cubicBezTo>
                    <a:cubicBezTo>
                      <a:pt x="2513181" y="6024500"/>
                      <a:pt x="2607795" y="5930309"/>
                      <a:pt x="2608316" y="5813778"/>
                    </a:cubicBezTo>
                    <a:lnTo>
                      <a:pt x="2608316" y="5743222"/>
                    </a:lnTo>
                    <a:cubicBezTo>
                      <a:pt x="2608316" y="5687085"/>
                      <a:pt x="2586015" y="5633246"/>
                      <a:pt x="2546320" y="5593551"/>
                    </a:cubicBezTo>
                    <a:cubicBezTo>
                      <a:pt x="2506625" y="5553856"/>
                      <a:pt x="2452786" y="5531555"/>
                      <a:pt x="2396649" y="5531555"/>
                    </a:cubicBezTo>
                    <a:close/>
                    <a:moveTo>
                      <a:pt x="2177433" y="6501553"/>
                    </a:moveTo>
                    <a:cubicBezTo>
                      <a:pt x="2178632" y="6493439"/>
                      <a:pt x="2167202" y="6490264"/>
                      <a:pt x="2164027" y="6497814"/>
                    </a:cubicBezTo>
                    <a:lnTo>
                      <a:pt x="2010005" y="6857154"/>
                    </a:lnTo>
                    <a:cubicBezTo>
                      <a:pt x="1987748" y="6909074"/>
                      <a:pt x="1936672" y="6942717"/>
                      <a:pt x="1880182" y="6942667"/>
                    </a:cubicBezTo>
                    <a:lnTo>
                      <a:pt x="1815130" y="6942667"/>
                    </a:lnTo>
                    <a:cubicBezTo>
                      <a:pt x="1803265" y="6942678"/>
                      <a:pt x="1792190" y="6936723"/>
                      <a:pt x="1785655" y="6926821"/>
                    </a:cubicBezTo>
                    <a:cubicBezTo>
                      <a:pt x="1779120" y="6916918"/>
                      <a:pt x="1778000" y="6904394"/>
                      <a:pt x="1782675" y="6893489"/>
                    </a:cubicBezTo>
                    <a:lnTo>
                      <a:pt x="1973316" y="6448778"/>
                    </a:lnTo>
                    <a:lnTo>
                      <a:pt x="2043448" y="6273377"/>
                    </a:lnTo>
                    <a:cubicBezTo>
                      <a:pt x="2086318" y="6166239"/>
                      <a:pt x="2190094" y="6095992"/>
                      <a:pt x="2305491" y="6096000"/>
                    </a:cubicBezTo>
                    <a:lnTo>
                      <a:pt x="2487807" y="6096000"/>
                    </a:lnTo>
                    <a:cubicBezTo>
                      <a:pt x="2603204" y="6095992"/>
                      <a:pt x="2706980" y="6166239"/>
                      <a:pt x="2749850" y="6273377"/>
                    </a:cubicBezTo>
                    <a:lnTo>
                      <a:pt x="2819982" y="6448778"/>
                    </a:lnTo>
                    <a:lnTo>
                      <a:pt x="3010553" y="6893489"/>
                    </a:lnTo>
                    <a:cubicBezTo>
                      <a:pt x="3015228" y="6904394"/>
                      <a:pt x="3014108" y="6916918"/>
                      <a:pt x="3007573" y="6926821"/>
                    </a:cubicBezTo>
                    <a:cubicBezTo>
                      <a:pt x="3001037" y="6936723"/>
                      <a:pt x="2989962" y="6942678"/>
                      <a:pt x="2978097" y="6942667"/>
                    </a:cubicBezTo>
                    <a:lnTo>
                      <a:pt x="2913045" y="6942667"/>
                    </a:lnTo>
                    <a:cubicBezTo>
                      <a:pt x="2856607" y="6942661"/>
                      <a:pt x="2805601" y="6909026"/>
                      <a:pt x="2783364" y="6857154"/>
                    </a:cubicBezTo>
                    <a:lnTo>
                      <a:pt x="2629341" y="6497814"/>
                    </a:lnTo>
                    <a:cubicBezTo>
                      <a:pt x="2626096" y="6490264"/>
                      <a:pt x="2614736" y="6493439"/>
                      <a:pt x="2615865" y="6501553"/>
                    </a:cubicBezTo>
                    <a:lnTo>
                      <a:pt x="2678871" y="6942667"/>
                    </a:lnTo>
                    <a:lnTo>
                      <a:pt x="2746252" y="7751163"/>
                    </a:lnTo>
                    <a:cubicBezTo>
                      <a:pt x="2747060" y="7760984"/>
                      <a:pt x="2743723" y="7770697"/>
                      <a:pt x="2737048" y="7777948"/>
                    </a:cubicBezTo>
                    <a:cubicBezTo>
                      <a:pt x="2730374" y="7785198"/>
                      <a:pt x="2720970" y="7789327"/>
                      <a:pt x="2711115" y="7789333"/>
                    </a:cubicBezTo>
                    <a:lnTo>
                      <a:pt x="2657281" y="7789333"/>
                    </a:lnTo>
                    <a:cubicBezTo>
                      <a:pt x="2588300" y="7789342"/>
                      <a:pt x="2529423" y="7739476"/>
                      <a:pt x="2518075" y="7671435"/>
                    </a:cubicBezTo>
                    <a:lnTo>
                      <a:pt x="2403705" y="6984436"/>
                    </a:lnTo>
                    <a:cubicBezTo>
                      <a:pt x="2402364" y="6976533"/>
                      <a:pt x="2391075" y="6976533"/>
                      <a:pt x="2389734" y="6984436"/>
                    </a:cubicBezTo>
                    <a:lnTo>
                      <a:pt x="2275293" y="7671435"/>
                    </a:lnTo>
                    <a:cubicBezTo>
                      <a:pt x="2263942" y="7739503"/>
                      <a:pt x="2205025" y="7789376"/>
                      <a:pt x="2136017" y="7789333"/>
                    </a:cubicBezTo>
                    <a:lnTo>
                      <a:pt x="2082183" y="7789333"/>
                    </a:lnTo>
                    <a:cubicBezTo>
                      <a:pt x="2072328" y="7789327"/>
                      <a:pt x="2062924" y="7785198"/>
                      <a:pt x="2056250" y="7777948"/>
                    </a:cubicBezTo>
                    <a:cubicBezTo>
                      <a:pt x="2049575" y="7770697"/>
                      <a:pt x="2046238" y="7760984"/>
                      <a:pt x="2047046" y="7751163"/>
                    </a:cubicBezTo>
                    <a:lnTo>
                      <a:pt x="2114427" y="6942667"/>
                    </a:lnTo>
                    <a:lnTo>
                      <a:pt x="2177433" y="6501553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3572351" y="5531555"/>
                <a:ext cx="4793228" cy="2257821"/>
              </a:xfrm>
              <a:custGeom>
                <a:avLst/>
                <a:gdLst/>
                <a:ahLst/>
                <a:cxnLst/>
                <a:rect l="l" t="t" r="r" b="b"/>
                <a:pathLst>
                  <a:path w="4793228" h="2257821">
                    <a:moveTo>
                      <a:pt x="618649" y="0"/>
                    </a:moveTo>
                    <a:cubicBezTo>
                      <a:pt x="562511" y="0"/>
                      <a:pt x="508673" y="22301"/>
                      <a:pt x="468978" y="61996"/>
                    </a:cubicBezTo>
                    <a:cubicBezTo>
                      <a:pt x="429283" y="101691"/>
                      <a:pt x="406982" y="155530"/>
                      <a:pt x="406982" y="211667"/>
                    </a:cubicBezTo>
                    <a:lnTo>
                      <a:pt x="406982" y="282223"/>
                    </a:lnTo>
                    <a:cubicBezTo>
                      <a:pt x="407504" y="398754"/>
                      <a:pt x="502117" y="492945"/>
                      <a:pt x="618649" y="492945"/>
                    </a:cubicBezTo>
                    <a:cubicBezTo>
                      <a:pt x="735181" y="492945"/>
                      <a:pt x="829794" y="398754"/>
                      <a:pt x="830316" y="282223"/>
                    </a:cubicBezTo>
                    <a:lnTo>
                      <a:pt x="830316" y="211667"/>
                    </a:lnTo>
                    <a:cubicBezTo>
                      <a:pt x="830316" y="155530"/>
                      <a:pt x="808015" y="101691"/>
                      <a:pt x="768320" y="61996"/>
                    </a:cubicBezTo>
                    <a:cubicBezTo>
                      <a:pt x="728625" y="22301"/>
                      <a:pt x="674787" y="0"/>
                      <a:pt x="618649" y="0"/>
                    </a:cubicBezTo>
                    <a:close/>
                    <a:moveTo>
                      <a:pt x="399433" y="969998"/>
                    </a:moveTo>
                    <a:cubicBezTo>
                      <a:pt x="400632" y="961884"/>
                      <a:pt x="389202" y="958709"/>
                      <a:pt x="386027" y="966259"/>
                    </a:cubicBezTo>
                    <a:lnTo>
                      <a:pt x="232004" y="1325599"/>
                    </a:lnTo>
                    <a:cubicBezTo>
                      <a:pt x="209748" y="1377519"/>
                      <a:pt x="158672" y="1411162"/>
                      <a:pt x="102182" y="1411112"/>
                    </a:cubicBezTo>
                    <a:lnTo>
                      <a:pt x="37130" y="1411112"/>
                    </a:lnTo>
                    <a:cubicBezTo>
                      <a:pt x="25265" y="1411123"/>
                      <a:pt x="14190" y="1405169"/>
                      <a:pt x="7655" y="1395266"/>
                    </a:cubicBezTo>
                    <a:cubicBezTo>
                      <a:pt x="1120" y="1385364"/>
                      <a:pt x="0" y="1372839"/>
                      <a:pt x="4674" y="1361934"/>
                    </a:cubicBezTo>
                    <a:lnTo>
                      <a:pt x="195316" y="917223"/>
                    </a:lnTo>
                    <a:lnTo>
                      <a:pt x="265448" y="741822"/>
                    </a:lnTo>
                    <a:cubicBezTo>
                      <a:pt x="308318" y="634684"/>
                      <a:pt x="412095" y="564437"/>
                      <a:pt x="527491" y="564445"/>
                    </a:cubicBezTo>
                    <a:lnTo>
                      <a:pt x="709807" y="564445"/>
                    </a:lnTo>
                    <a:cubicBezTo>
                      <a:pt x="825203" y="564437"/>
                      <a:pt x="928980" y="634683"/>
                      <a:pt x="971850" y="741822"/>
                    </a:cubicBezTo>
                    <a:lnTo>
                      <a:pt x="1041982" y="917223"/>
                    </a:lnTo>
                    <a:lnTo>
                      <a:pt x="1232553" y="1361934"/>
                    </a:lnTo>
                    <a:cubicBezTo>
                      <a:pt x="1237228" y="1372839"/>
                      <a:pt x="1236108" y="1385364"/>
                      <a:pt x="1229573" y="1395266"/>
                    </a:cubicBezTo>
                    <a:cubicBezTo>
                      <a:pt x="1223037" y="1405169"/>
                      <a:pt x="1211962" y="1411123"/>
                      <a:pt x="1200097" y="1411112"/>
                    </a:cubicBezTo>
                    <a:lnTo>
                      <a:pt x="1135045" y="1411112"/>
                    </a:lnTo>
                    <a:cubicBezTo>
                      <a:pt x="1078607" y="1411106"/>
                      <a:pt x="1027601" y="1377471"/>
                      <a:pt x="1005364" y="1325599"/>
                    </a:cubicBezTo>
                    <a:lnTo>
                      <a:pt x="851341" y="966259"/>
                    </a:lnTo>
                    <a:cubicBezTo>
                      <a:pt x="848096" y="958709"/>
                      <a:pt x="836736" y="961884"/>
                      <a:pt x="837865" y="969998"/>
                    </a:cubicBezTo>
                    <a:lnTo>
                      <a:pt x="900871" y="1411112"/>
                    </a:lnTo>
                    <a:lnTo>
                      <a:pt x="968252" y="2219608"/>
                    </a:lnTo>
                    <a:cubicBezTo>
                      <a:pt x="969060" y="2229429"/>
                      <a:pt x="965722" y="2239142"/>
                      <a:pt x="959048" y="2246393"/>
                    </a:cubicBezTo>
                    <a:cubicBezTo>
                      <a:pt x="952374" y="2253643"/>
                      <a:pt x="942970" y="2257772"/>
                      <a:pt x="933115" y="2257778"/>
                    </a:cubicBezTo>
                    <a:lnTo>
                      <a:pt x="879281" y="2257778"/>
                    </a:lnTo>
                    <a:cubicBezTo>
                      <a:pt x="810300" y="2257787"/>
                      <a:pt x="751423" y="2207921"/>
                      <a:pt x="740075" y="2139880"/>
                    </a:cubicBezTo>
                    <a:lnTo>
                      <a:pt x="625704" y="1452881"/>
                    </a:lnTo>
                    <a:cubicBezTo>
                      <a:pt x="624364" y="1444978"/>
                      <a:pt x="613075" y="1444978"/>
                      <a:pt x="611735" y="1452881"/>
                    </a:cubicBezTo>
                    <a:lnTo>
                      <a:pt x="497294" y="2139880"/>
                    </a:lnTo>
                    <a:cubicBezTo>
                      <a:pt x="485942" y="2207948"/>
                      <a:pt x="427025" y="2257821"/>
                      <a:pt x="358017" y="2257778"/>
                    </a:cubicBezTo>
                    <a:lnTo>
                      <a:pt x="304183" y="2257778"/>
                    </a:lnTo>
                    <a:cubicBezTo>
                      <a:pt x="294328" y="2257772"/>
                      <a:pt x="284924" y="2253643"/>
                      <a:pt x="278250" y="2246393"/>
                    </a:cubicBezTo>
                    <a:cubicBezTo>
                      <a:pt x="271576" y="2239142"/>
                      <a:pt x="268238" y="2229429"/>
                      <a:pt x="269046" y="2219608"/>
                    </a:cubicBezTo>
                    <a:lnTo>
                      <a:pt x="336427" y="1411112"/>
                    </a:lnTo>
                    <a:lnTo>
                      <a:pt x="399433" y="969998"/>
                    </a:lnTo>
                    <a:close/>
                    <a:moveTo>
                      <a:pt x="2396649" y="0"/>
                    </a:moveTo>
                    <a:cubicBezTo>
                      <a:pt x="2340511" y="0"/>
                      <a:pt x="2286673" y="22301"/>
                      <a:pt x="2246978" y="61996"/>
                    </a:cubicBezTo>
                    <a:cubicBezTo>
                      <a:pt x="2207283" y="101691"/>
                      <a:pt x="2184982" y="155530"/>
                      <a:pt x="2184982" y="211667"/>
                    </a:cubicBezTo>
                    <a:lnTo>
                      <a:pt x="2184982" y="282223"/>
                    </a:lnTo>
                    <a:cubicBezTo>
                      <a:pt x="2185504" y="398754"/>
                      <a:pt x="2280117" y="492945"/>
                      <a:pt x="2396649" y="492945"/>
                    </a:cubicBezTo>
                    <a:cubicBezTo>
                      <a:pt x="2513181" y="492945"/>
                      <a:pt x="2607794" y="398754"/>
                      <a:pt x="2608316" y="282223"/>
                    </a:cubicBezTo>
                    <a:lnTo>
                      <a:pt x="2608316" y="211667"/>
                    </a:lnTo>
                    <a:cubicBezTo>
                      <a:pt x="2608316" y="155530"/>
                      <a:pt x="2586015" y="101691"/>
                      <a:pt x="2546320" y="61996"/>
                    </a:cubicBezTo>
                    <a:cubicBezTo>
                      <a:pt x="2506625" y="22301"/>
                      <a:pt x="2452787" y="0"/>
                      <a:pt x="2396649" y="0"/>
                    </a:cubicBezTo>
                    <a:close/>
                    <a:moveTo>
                      <a:pt x="2177433" y="969998"/>
                    </a:moveTo>
                    <a:cubicBezTo>
                      <a:pt x="2178632" y="961884"/>
                      <a:pt x="2167202" y="958709"/>
                      <a:pt x="2164027" y="966259"/>
                    </a:cubicBezTo>
                    <a:lnTo>
                      <a:pt x="2010004" y="1325599"/>
                    </a:lnTo>
                    <a:cubicBezTo>
                      <a:pt x="1987748" y="1377519"/>
                      <a:pt x="1936672" y="1411162"/>
                      <a:pt x="1880182" y="1411112"/>
                    </a:cubicBezTo>
                    <a:lnTo>
                      <a:pt x="1815130" y="1411112"/>
                    </a:lnTo>
                    <a:cubicBezTo>
                      <a:pt x="1803265" y="1411123"/>
                      <a:pt x="1792190" y="1405169"/>
                      <a:pt x="1785655" y="1395266"/>
                    </a:cubicBezTo>
                    <a:cubicBezTo>
                      <a:pt x="1779120" y="1385364"/>
                      <a:pt x="1778000" y="1372839"/>
                      <a:pt x="1782674" y="1361934"/>
                    </a:cubicBezTo>
                    <a:lnTo>
                      <a:pt x="1973316" y="917223"/>
                    </a:lnTo>
                    <a:lnTo>
                      <a:pt x="2043448" y="741822"/>
                    </a:lnTo>
                    <a:cubicBezTo>
                      <a:pt x="2086318" y="634684"/>
                      <a:pt x="2190095" y="564437"/>
                      <a:pt x="2305491" y="564445"/>
                    </a:cubicBezTo>
                    <a:lnTo>
                      <a:pt x="2487807" y="564445"/>
                    </a:lnTo>
                    <a:cubicBezTo>
                      <a:pt x="2603203" y="564437"/>
                      <a:pt x="2706980" y="634683"/>
                      <a:pt x="2749850" y="741822"/>
                    </a:cubicBezTo>
                    <a:lnTo>
                      <a:pt x="2819982" y="917223"/>
                    </a:lnTo>
                    <a:lnTo>
                      <a:pt x="3010553" y="1361934"/>
                    </a:lnTo>
                    <a:cubicBezTo>
                      <a:pt x="3015228" y="1372839"/>
                      <a:pt x="3014107" y="1385363"/>
                      <a:pt x="3007572" y="1395266"/>
                    </a:cubicBezTo>
                    <a:cubicBezTo>
                      <a:pt x="3001037" y="1405168"/>
                      <a:pt x="2989962" y="1411123"/>
                      <a:pt x="2978097" y="1411112"/>
                    </a:cubicBezTo>
                    <a:lnTo>
                      <a:pt x="2913045" y="1411112"/>
                    </a:lnTo>
                    <a:cubicBezTo>
                      <a:pt x="2856607" y="1411106"/>
                      <a:pt x="2805601" y="1377471"/>
                      <a:pt x="2783364" y="1325599"/>
                    </a:cubicBezTo>
                    <a:lnTo>
                      <a:pt x="2629341" y="966259"/>
                    </a:lnTo>
                    <a:cubicBezTo>
                      <a:pt x="2626096" y="958709"/>
                      <a:pt x="2614736" y="961884"/>
                      <a:pt x="2615865" y="969998"/>
                    </a:cubicBezTo>
                    <a:lnTo>
                      <a:pt x="2678871" y="1411112"/>
                    </a:lnTo>
                    <a:lnTo>
                      <a:pt x="2746252" y="2219608"/>
                    </a:lnTo>
                    <a:cubicBezTo>
                      <a:pt x="2747060" y="2229429"/>
                      <a:pt x="2743722" y="2239142"/>
                      <a:pt x="2737048" y="2246393"/>
                    </a:cubicBezTo>
                    <a:cubicBezTo>
                      <a:pt x="2730374" y="2253643"/>
                      <a:pt x="2720970" y="2257772"/>
                      <a:pt x="2711115" y="2257778"/>
                    </a:cubicBezTo>
                    <a:lnTo>
                      <a:pt x="2657281" y="2257778"/>
                    </a:lnTo>
                    <a:cubicBezTo>
                      <a:pt x="2588300" y="2257787"/>
                      <a:pt x="2529423" y="2207921"/>
                      <a:pt x="2518075" y="2139880"/>
                    </a:cubicBezTo>
                    <a:lnTo>
                      <a:pt x="2403704" y="1452881"/>
                    </a:lnTo>
                    <a:cubicBezTo>
                      <a:pt x="2402364" y="1444978"/>
                      <a:pt x="2391075" y="1444978"/>
                      <a:pt x="2389735" y="1452881"/>
                    </a:cubicBezTo>
                    <a:lnTo>
                      <a:pt x="2275294" y="2139880"/>
                    </a:lnTo>
                    <a:cubicBezTo>
                      <a:pt x="2263942" y="2207948"/>
                      <a:pt x="2205025" y="2257821"/>
                      <a:pt x="2136017" y="2257778"/>
                    </a:cubicBezTo>
                    <a:lnTo>
                      <a:pt x="2082183" y="2257778"/>
                    </a:lnTo>
                    <a:cubicBezTo>
                      <a:pt x="2072328" y="2257772"/>
                      <a:pt x="2062924" y="2253643"/>
                      <a:pt x="2056250" y="2246393"/>
                    </a:cubicBezTo>
                    <a:cubicBezTo>
                      <a:pt x="2049576" y="2239142"/>
                      <a:pt x="2046238" y="2229429"/>
                      <a:pt x="2047046" y="2219608"/>
                    </a:cubicBezTo>
                    <a:lnTo>
                      <a:pt x="2114427" y="1411112"/>
                    </a:lnTo>
                    <a:lnTo>
                      <a:pt x="2177433" y="969998"/>
                    </a:lnTo>
                    <a:close/>
                    <a:moveTo>
                      <a:pt x="4174649" y="0"/>
                    </a:moveTo>
                    <a:cubicBezTo>
                      <a:pt x="4118511" y="0"/>
                      <a:pt x="4064673" y="22301"/>
                      <a:pt x="4024978" y="61996"/>
                    </a:cubicBezTo>
                    <a:cubicBezTo>
                      <a:pt x="3985282" y="101691"/>
                      <a:pt x="3962982" y="155530"/>
                      <a:pt x="3962982" y="211667"/>
                    </a:cubicBezTo>
                    <a:lnTo>
                      <a:pt x="3962982" y="282223"/>
                    </a:lnTo>
                    <a:cubicBezTo>
                      <a:pt x="3963503" y="398754"/>
                      <a:pt x="4058117" y="492945"/>
                      <a:pt x="4174649" y="492945"/>
                    </a:cubicBezTo>
                    <a:cubicBezTo>
                      <a:pt x="4291181" y="492945"/>
                      <a:pt x="4385795" y="398754"/>
                      <a:pt x="4386316" y="282223"/>
                    </a:cubicBezTo>
                    <a:lnTo>
                      <a:pt x="4386316" y="211667"/>
                    </a:lnTo>
                    <a:cubicBezTo>
                      <a:pt x="4386316" y="155530"/>
                      <a:pt x="4364016" y="101691"/>
                      <a:pt x="4324320" y="61996"/>
                    </a:cubicBezTo>
                    <a:cubicBezTo>
                      <a:pt x="4284625" y="22301"/>
                      <a:pt x="4230787" y="0"/>
                      <a:pt x="4174649" y="0"/>
                    </a:cubicBezTo>
                    <a:close/>
                    <a:moveTo>
                      <a:pt x="3955433" y="969998"/>
                    </a:moveTo>
                    <a:cubicBezTo>
                      <a:pt x="3956632" y="961884"/>
                      <a:pt x="3945203" y="958709"/>
                      <a:pt x="3942028" y="966259"/>
                    </a:cubicBezTo>
                    <a:lnTo>
                      <a:pt x="3788004" y="1325599"/>
                    </a:lnTo>
                    <a:cubicBezTo>
                      <a:pt x="3765748" y="1377519"/>
                      <a:pt x="3714672" y="1411162"/>
                      <a:pt x="3658182" y="1411112"/>
                    </a:cubicBezTo>
                    <a:lnTo>
                      <a:pt x="3593130" y="1411112"/>
                    </a:lnTo>
                    <a:cubicBezTo>
                      <a:pt x="3581266" y="1411123"/>
                      <a:pt x="3570191" y="1405168"/>
                      <a:pt x="3563655" y="1395266"/>
                    </a:cubicBezTo>
                    <a:cubicBezTo>
                      <a:pt x="3557120" y="1385363"/>
                      <a:pt x="3556000" y="1372839"/>
                      <a:pt x="3560675" y="1361934"/>
                    </a:cubicBezTo>
                    <a:lnTo>
                      <a:pt x="3751316" y="917223"/>
                    </a:lnTo>
                    <a:lnTo>
                      <a:pt x="3821448" y="741822"/>
                    </a:lnTo>
                    <a:cubicBezTo>
                      <a:pt x="3864318" y="634684"/>
                      <a:pt x="3968094" y="564438"/>
                      <a:pt x="4083491" y="564445"/>
                    </a:cubicBezTo>
                    <a:lnTo>
                      <a:pt x="4265807" y="564445"/>
                    </a:lnTo>
                    <a:cubicBezTo>
                      <a:pt x="4381204" y="564438"/>
                      <a:pt x="4484980" y="634684"/>
                      <a:pt x="4527850" y="741822"/>
                    </a:cubicBezTo>
                    <a:lnTo>
                      <a:pt x="4597982" y="917223"/>
                    </a:lnTo>
                    <a:lnTo>
                      <a:pt x="4788553" y="1361934"/>
                    </a:lnTo>
                    <a:cubicBezTo>
                      <a:pt x="4793228" y="1372839"/>
                      <a:pt x="4792107" y="1385363"/>
                      <a:pt x="4785572" y="1395266"/>
                    </a:cubicBezTo>
                    <a:cubicBezTo>
                      <a:pt x="4779037" y="1405168"/>
                      <a:pt x="4767962" y="1411123"/>
                      <a:pt x="4756097" y="1411112"/>
                    </a:cubicBezTo>
                    <a:lnTo>
                      <a:pt x="4691045" y="1411112"/>
                    </a:lnTo>
                    <a:cubicBezTo>
                      <a:pt x="4634607" y="1411106"/>
                      <a:pt x="4583601" y="1377471"/>
                      <a:pt x="4561364" y="1325599"/>
                    </a:cubicBezTo>
                    <a:lnTo>
                      <a:pt x="4407341" y="966259"/>
                    </a:lnTo>
                    <a:cubicBezTo>
                      <a:pt x="4404095" y="958709"/>
                      <a:pt x="4392736" y="961884"/>
                      <a:pt x="4393865" y="969998"/>
                    </a:cubicBezTo>
                    <a:lnTo>
                      <a:pt x="4456871" y="1411112"/>
                    </a:lnTo>
                    <a:lnTo>
                      <a:pt x="4524252" y="2219608"/>
                    </a:lnTo>
                    <a:cubicBezTo>
                      <a:pt x="4525060" y="2229429"/>
                      <a:pt x="4521722" y="2239142"/>
                      <a:pt x="4515048" y="2246393"/>
                    </a:cubicBezTo>
                    <a:cubicBezTo>
                      <a:pt x="4508374" y="2253643"/>
                      <a:pt x="4498970" y="2257772"/>
                      <a:pt x="4489115" y="2257778"/>
                    </a:cubicBezTo>
                    <a:lnTo>
                      <a:pt x="4435281" y="2257778"/>
                    </a:lnTo>
                    <a:cubicBezTo>
                      <a:pt x="4366299" y="2257787"/>
                      <a:pt x="4307422" y="2207922"/>
                      <a:pt x="4296075" y="2139880"/>
                    </a:cubicBezTo>
                    <a:lnTo>
                      <a:pt x="4181704" y="1452881"/>
                    </a:lnTo>
                    <a:cubicBezTo>
                      <a:pt x="4180364" y="1444978"/>
                      <a:pt x="4169075" y="1444978"/>
                      <a:pt x="4167735" y="1452881"/>
                    </a:cubicBezTo>
                    <a:lnTo>
                      <a:pt x="4053294" y="2139880"/>
                    </a:lnTo>
                    <a:cubicBezTo>
                      <a:pt x="4041942" y="2207948"/>
                      <a:pt x="3983025" y="2257821"/>
                      <a:pt x="3914017" y="2257778"/>
                    </a:cubicBezTo>
                    <a:lnTo>
                      <a:pt x="3860183" y="2257778"/>
                    </a:lnTo>
                    <a:cubicBezTo>
                      <a:pt x="3850328" y="2257772"/>
                      <a:pt x="3840924" y="2253643"/>
                      <a:pt x="3834250" y="2246393"/>
                    </a:cubicBezTo>
                    <a:cubicBezTo>
                      <a:pt x="3827576" y="2239142"/>
                      <a:pt x="3824238" y="2229429"/>
                      <a:pt x="3825046" y="2219608"/>
                    </a:cubicBezTo>
                    <a:lnTo>
                      <a:pt x="3892427" y="1411112"/>
                    </a:lnTo>
                    <a:lnTo>
                      <a:pt x="3955433" y="969998"/>
                    </a:lnTo>
                    <a:close/>
                  </a:path>
                </a:pathLst>
              </a:custGeom>
              <a:solidFill>
                <a:srgbClr val="494F56"/>
              </a:solidFill>
            </p:spPr>
            <p:txBody>
              <a:bodyPr/>
              <a:lstStyle/>
              <a:p>
                <a:endParaRPr lang="en-IE"/>
              </a:p>
            </p:txBody>
          </p:sp>
        </p:grpSp>
      </p:grpSp>
      <p:pic>
        <p:nvPicPr>
          <p:cNvPr id="17" name="Picture 18">
            <a:extLst>
              <a:ext uri="{FF2B5EF4-FFF2-40B4-BE49-F238E27FC236}">
                <a16:creationId xmlns:a16="http://schemas.microsoft.com/office/drawing/2014/main" id="{2386DA2F-8C49-499C-981F-B8B1AD69EA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54893" y="2875484"/>
            <a:ext cx="3881335" cy="2964370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9537747E-D6CA-4B08-B96D-7FBD319034D6}"/>
              </a:ext>
            </a:extLst>
          </p:cNvPr>
          <p:cNvSpPr txBox="1"/>
          <p:nvPr/>
        </p:nvSpPr>
        <p:spPr>
          <a:xfrm>
            <a:off x="3054008" y="6135395"/>
            <a:ext cx="4494733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spc="-240" dirty="0">
                <a:solidFill>
                  <a:srgbClr val="FFFFFF"/>
                </a:solidFill>
                <a:latin typeface="Poppins Bold"/>
              </a:rPr>
              <a:t>200</a:t>
            </a:r>
          </a:p>
        </p:txBody>
      </p:sp>
      <p:pic>
        <p:nvPicPr>
          <p:cNvPr id="19" name="Picture 13">
            <a:extLst>
              <a:ext uri="{FF2B5EF4-FFF2-40B4-BE49-F238E27FC236}">
                <a16:creationId xmlns:a16="http://schemas.microsoft.com/office/drawing/2014/main" id="{EC0DC01F-8625-4D9D-B39B-0D78F14B2A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000619" y="3589600"/>
            <a:ext cx="1754362" cy="2545908"/>
          </a:xfrm>
          <a:prstGeom prst="rect">
            <a:avLst/>
          </a:prstGeom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E5DE8AC3-E22C-4F38-ACD8-DE36560DE8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1016579">
            <a:off x="12766643" y="3589970"/>
            <a:ext cx="1864894" cy="2706311"/>
          </a:xfrm>
          <a:prstGeom prst="rect">
            <a:avLst/>
          </a:prstGeom>
        </p:spPr>
      </p:pic>
      <p:sp>
        <p:nvSpPr>
          <p:cNvPr id="21" name="TextBox 4">
            <a:extLst>
              <a:ext uri="{FF2B5EF4-FFF2-40B4-BE49-F238E27FC236}">
                <a16:creationId xmlns:a16="http://schemas.microsoft.com/office/drawing/2014/main" id="{7B7D052F-7CE9-405C-BF08-558B3406240B}"/>
              </a:ext>
            </a:extLst>
          </p:cNvPr>
          <p:cNvSpPr txBox="1"/>
          <p:nvPr/>
        </p:nvSpPr>
        <p:spPr>
          <a:xfrm>
            <a:off x="10235184" y="2916184"/>
            <a:ext cx="3463905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85"/>
              </a:lnSpc>
            </a:pPr>
            <a:r>
              <a:rPr lang="en-US" b="1" spc="418" dirty="0">
                <a:solidFill>
                  <a:srgbClr val="FFFFFF"/>
                </a:solidFill>
                <a:latin typeface="Poppins Light Bold"/>
              </a:rPr>
              <a:t>Youngest </a:t>
            </a:r>
          </a:p>
          <a:p>
            <a:pPr marL="0" lvl="0" indent="0" algn="ctr">
              <a:lnSpc>
                <a:spcPts val="2285"/>
              </a:lnSpc>
            </a:pPr>
            <a:r>
              <a:rPr lang="en-US" b="1" spc="418" dirty="0">
                <a:solidFill>
                  <a:srgbClr val="FFFFFF"/>
                </a:solidFill>
                <a:latin typeface="Poppins Light Bold"/>
              </a:rPr>
              <a:t>apprentice</a:t>
            </a: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881FB782-3F76-4338-A024-7419C2291DC1}"/>
              </a:ext>
            </a:extLst>
          </p:cNvPr>
          <p:cNvSpPr txBox="1"/>
          <p:nvPr/>
        </p:nvSpPr>
        <p:spPr>
          <a:xfrm>
            <a:off x="11967136" y="6764866"/>
            <a:ext cx="3463905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85"/>
              </a:lnSpc>
            </a:pPr>
            <a:r>
              <a:rPr lang="en-US" sz="1758" b="1" spc="418" dirty="0">
                <a:solidFill>
                  <a:srgbClr val="FFFFFF"/>
                </a:solidFill>
                <a:latin typeface="Poppins Light Bold"/>
              </a:rPr>
              <a:t>Oldest</a:t>
            </a:r>
          </a:p>
          <a:p>
            <a:pPr marL="0" lvl="0" indent="0" algn="ctr">
              <a:lnSpc>
                <a:spcPts val="2285"/>
              </a:lnSpc>
            </a:pPr>
            <a:r>
              <a:rPr lang="en-US" b="1" spc="418" dirty="0">
                <a:solidFill>
                  <a:srgbClr val="FFFFFF"/>
                </a:solidFill>
                <a:latin typeface="Poppins Light Bold"/>
              </a:rPr>
              <a:t>apprentice</a:t>
            </a: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1CC72405-1EA1-4D61-9E54-DE487C185C87}"/>
              </a:ext>
            </a:extLst>
          </p:cNvPr>
          <p:cNvSpPr txBox="1"/>
          <p:nvPr/>
        </p:nvSpPr>
        <p:spPr>
          <a:xfrm>
            <a:off x="11166490" y="6296487"/>
            <a:ext cx="1531204" cy="1436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spc="-240" dirty="0">
                <a:solidFill>
                  <a:srgbClr val="FFFFFF"/>
                </a:solidFill>
                <a:latin typeface="Poppins Bold"/>
              </a:rPr>
              <a:t>18</a:t>
            </a: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84E98703-3B45-4F13-9A0E-BBF5EF3F06D3}"/>
              </a:ext>
            </a:extLst>
          </p:cNvPr>
          <p:cNvSpPr txBox="1"/>
          <p:nvPr/>
        </p:nvSpPr>
        <p:spPr>
          <a:xfrm>
            <a:off x="12933487" y="2483897"/>
            <a:ext cx="1531204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spc="-240" dirty="0">
                <a:solidFill>
                  <a:srgbClr val="FFFFFF"/>
                </a:solidFill>
                <a:latin typeface="Poppins Bold"/>
              </a:rPr>
              <a:t>55</a:t>
            </a:r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434B1830-4AE4-49A1-88FD-38F7874EF151}"/>
              </a:ext>
            </a:extLst>
          </p:cNvPr>
          <p:cNvSpPr txBox="1"/>
          <p:nvPr/>
        </p:nvSpPr>
        <p:spPr>
          <a:xfrm>
            <a:off x="3654893" y="7598571"/>
            <a:ext cx="3463905" cy="313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85"/>
              </a:lnSpc>
            </a:pPr>
            <a:r>
              <a:rPr lang="en-US" sz="2400" b="1" spc="418" dirty="0">
                <a:solidFill>
                  <a:srgbClr val="FFFFFF"/>
                </a:solidFill>
                <a:latin typeface="Poppins Light Bold"/>
              </a:rPr>
              <a:t>Graduates </a:t>
            </a:r>
          </a:p>
        </p:txBody>
      </p:sp>
      <p:sp>
        <p:nvSpPr>
          <p:cNvPr id="29" name="TextBox 4">
            <a:extLst>
              <a:ext uri="{FF2B5EF4-FFF2-40B4-BE49-F238E27FC236}">
                <a16:creationId xmlns:a16="http://schemas.microsoft.com/office/drawing/2014/main" id="{CC0A36FB-62BF-47C9-AE33-0239CFB9EB24}"/>
              </a:ext>
            </a:extLst>
          </p:cNvPr>
          <p:cNvSpPr txBox="1"/>
          <p:nvPr/>
        </p:nvSpPr>
        <p:spPr>
          <a:xfrm>
            <a:off x="10242333" y="7273572"/>
            <a:ext cx="3463905" cy="60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85"/>
              </a:lnSpc>
            </a:pPr>
            <a:r>
              <a:rPr lang="en-US" sz="2400" b="1" spc="418" dirty="0">
                <a:solidFill>
                  <a:srgbClr val="FFFFFF"/>
                </a:solidFill>
                <a:latin typeface="Poppins Light Bold"/>
              </a:rPr>
              <a:t> </a:t>
            </a:r>
          </a:p>
          <a:p>
            <a:pPr marL="0" lvl="0" indent="0" algn="ctr">
              <a:lnSpc>
                <a:spcPts val="2285"/>
              </a:lnSpc>
            </a:pPr>
            <a:r>
              <a:rPr lang="en-US" sz="2400" b="1" spc="418" dirty="0">
                <a:solidFill>
                  <a:srgbClr val="FFFFFF"/>
                </a:solidFill>
                <a:latin typeface="Poppins Light Bold"/>
              </a:rPr>
              <a:t>Age Profile </a:t>
            </a:r>
          </a:p>
        </p:txBody>
      </p:sp>
      <p:pic>
        <p:nvPicPr>
          <p:cNvPr id="7" name="Graphic 6" descr="Female with solid fill">
            <a:extLst>
              <a:ext uri="{FF2B5EF4-FFF2-40B4-BE49-F238E27FC236}">
                <a16:creationId xmlns:a16="http://schemas.microsoft.com/office/drawing/2014/main" id="{49B8B4D2-21E2-9986-FBAB-6611887D4F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901342" y="2384248"/>
            <a:ext cx="1539020" cy="1539020"/>
          </a:xfrm>
          <a:prstGeom prst="rect">
            <a:avLst/>
          </a:prstGeom>
        </p:spPr>
      </p:pic>
      <p:pic>
        <p:nvPicPr>
          <p:cNvPr id="14" name="Graphic 13" descr="Male with solid fill">
            <a:extLst>
              <a:ext uri="{FF2B5EF4-FFF2-40B4-BE49-F238E27FC236}">
                <a16:creationId xmlns:a16="http://schemas.microsoft.com/office/drawing/2014/main" id="{24744226-C395-1BBE-236F-AE93A4061F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880188" y="4943126"/>
            <a:ext cx="1539021" cy="1539021"/>
          </a:xfrm>
          <a:prstGeom prst="rect">
            <a:avLst/>
          </a:prstGeom>
        </p:spPr>
      </p:pic>
      <p:sp>
        <p:nvSpPr>
          <p:cNvPr id="16" name="TextBox 4">
            <a:extLst>
              <a:ext uri="{FF2B5EF4-FFF2-40B4-BE49-F238E27FC236}">
                <a16:creationId xmlns:a16="http://schemas.microsoft.com/office/drawing/2014/main" id="{3FEE8D21-1F59-7BD1-2CE7-1D2960889BF7}"/>
              </a:ext>
            </a:extLst>
          </p:cNvPr>
          <p:cNvSpPr txBox="1"/>
          <p:nvPr/>
        </p:nvSpPr>
        <p:spPr>
          <a:xfrm>
            <a:off x="14824095" y="4320913"/>
            <a:ext cx="3463905" cy="34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85"/>
              </a:lnSpc>
            </a:pPr>
            <a:r>
              <a:rPr lang="en-US" sz="3200" b="1" spc="418" dirty="0">
                <a:solidFill>
                  <a:srgbClr val="FFFFFF"/>
                </a:solidFill>
                <a:latin typeface="Poppins Light Bold"/>
              </a:rPr>
              <a:t>Females 51% </a:t>
            </a:r>
          </a:p>
        </p:txBody>
      </p:sp>
      <p:sp>
        <p:nvSpPr>
          <p:cNvPr id="31" name="TextBox 4">
            <a:extLst>
              <a:ext uri="{FF2B5EF4-FFF2-40B4-BE49-F238E27FC236}">
                <a16:creationId xmlns:a16="http://schemas.microsoft.com/office/drawing/2014/main" id="{A3D6A08A-40B1-EC80-52CA-E5539CBD8767}"/>
              </a:ext>
            </a:extLst>
          </p:cNvPr>
          <p:cNvSpPr txBox="1"/>
          <p:nvPr/>
        </p:nvSpPr>
        <p:spPr>
          <a:xfrm>
            <a:off x="14917747" y="4832824"/>
            <a:ext cx="3463905" cy="639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85"/>
              </a:lnSpc>
            </a:pPr>
            <a:r>
              <a:rPr lang="en-US" sz="3200" b="1" spc="418" dirty="0">
                <a:solidFill>
                  <a:srgbClr val="FFFFFF"/>
                </a:solidFill>
                <a:latin typeface="Poppins Light Bold"/>
              </a:rPr>
              <a:t>Males 49%</a:t>
            </a:r>
          </a:p>
          <a:p>
            <a:pPr marL="0" lvl="0" indent="0" algn="ctr">
              <a:lnSpc>
                <a:spcPts val="2285"/>
              </a:lnSpc>
            </a:pPr>
            <a:endParaRPr lang="en-US" sz="3200" b="1" spc="418" dirty="0">
              <a:solidFill>
                <a:srgbClr val="FFFFFF"/>
              </a:solidFill>
              <a:latin typeface="Poppins Light Bold"/>
            </a:endParaRPr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4C81AFF0-0739-8F8E-8CC7-DED5E6C816A4}"/>
              </a:ext>
            </a:extLst>
          </p:cNvPr>
          <p:cNvSpPr txBox="1"/>
          <p:nvPr/>
        </p:nvSpPr>
        <p:spPr>
          <a:xfrm>
            <a:off x="14878312" y="6592623"/>
            <a:ext cx="3463905" cy="1198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85"/>
              </a:lnSpc>
            </a:pPr>
            <a:r>
              <a:rPr lang="en-US" sz="2400" b="1" spc="418" dirty="0">
                <a:solidFill>
                  <a:srgbClr val="FFFFFF"/>
                </a:solidFill>
                <a:latin typeface="Poppins Light Bold"/>
              </a:rPr>
              <a:t>Highest percentage of Females in an apprenticeship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48C53E-AEA8-B3DD-79D6-C7D63C13B4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666" y="9137358"/>
            <a:ext cx="3797495" cy="781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9577">
        <p159:morph option="byObject"/>
      </p:transition>
    </mc:Choice>
    <mc:Fallback xmlns="">
      <p:transition spd="slow" advTm="295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73000" y="1257300"/>
            <a:ext cx="3210128" cy="4114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627486" y="565476"/>
            <a:ext cx="903302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spc="-168" dirty="0">
                <a:solidFill>
                  <a:srgbClr val="FFFFFF"/>
                </a:solidFill>
                <a:latin typeface="Poppins Bold"/>
              </a:rPr>
              <a:t>2024 Intake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37388D37-6AFA-0CC1-4F1B-D12755220E0C}"/>
              </a:ext>
            </a:extLst>
          </p:cNvPr>
          <p:cNvSpPr txBox="1"/>
          <p:nvPr/>
        </p:nvSpPr>
        <p:spPr>
          <a:xfrm>
            <a:off x="11434864" y="6109801"/>
            <a:ext cx="6319736" cy="2578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spc="-168" dirty="0">
                <a:solidFill>
                  <a:srgbClr val="FFFFFF"/>
                </a:solidFill>
                <a:latin typeface="Poppins Bold"/>
              </a:rPr>
              <a:t>100*</a:t>
            </a:r>
          </a:p>
          <a:p>
            <a:pPr algn="ctr">
              <a:lnSpc>
                <a:spcPts val="6720"/>
              </a:lnSpc>
            </a:pPr>
            <a:r>
              <a:rPr lang="en-US" sz="4800" spc="-168" dirty="0">
                <a:solidFill>
                  <a:srgbClr val="FFFFFF"/>
                </a:solidFill>
                <a:latin typeface="Poppins Bold"/>
              </a:rPr>
              <a:t>Apprentices’ country wide</a:t>
            </a:r>
            <a:r>
              <a:rPr lang="en-US" sz="5600" spc="-168" dirty="0">
                <a:solidFill>
                  <a:srgbClr val="FFFFFF"/>
                </a:solidFill>
                <a:latin typeface="Poppins Bold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88EC3B-058D-AF33-E11B-0040AFEAB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32" y="9285636"/>
            <a:ext cx="3797495" cy="781090"/>
          </a:xfrm>
          <a:prstGeom prst="rect">
            <a:avLst/>
          </a:prstGeom>
        </p:spPr>
      </p:pic>
      <p:pic>
        <p:nvPicPr>
          <p:cNvPr id="4" name="Picture 3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CA2A5729-94AF-AE52-6F20-40FD1905B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487171"/>
            <a:ext cx="9601200" cy="720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661BFE-46A1-F21D-8938-9EC95FA7F5BE}"/>
              </a:ext>
            </a:extLst>
          </p:cNvPr>
          <p:cNvSpPr txBox="1"/>
          <p:nvPr/>
        </p:nvSpPr>
        <p:spPr>
          <a:xfrm>
            <a:off x="11811000" y="9285636"/>
            <a:ext cx="579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>
                <a:solidFill>
                  <a:schemeClr val="bg1"/>
                </a:solidFill>
              </a:rPr>
              <a:t>* Final numbers still to be confirmed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4">
            <a:extLst>
              <a:ext uri="{FF2B5EF4-FFF2-40B4-BE49-F238E27FC236}">
                <a16:creationId xmlns:a16="http://schemas.microsoft.com/office/drawing/2014/main" id="{604FA4E5-BD7C-4091-8A09-FEB9BB3A16D8}"/>
              </a:ext>
            </a:extLst>
          </p:cNvPr>
          <p:cNvSpPr/>
          <p:nvPr/>
        </p:nvSpPr>
        <p:spPr>
          <a:xfrm>
            <a:off x="8342418" y="-146384"/>
            <a:ext cx="9958037" cy="10471484"/>
          </a:xfrm>
          <a:prstGeom prst="rect">
            <a:avLst/>
          </a:prstGeom>
          <a:solidFill>
            <a:srgbClr val="0B1E60"/>
          </a:solidFill>
        </p:spPr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F3C23E-7EFB-049A-20F6-6A3C9A502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9258300"/>
            <a:ext cx="3721291" cy="7683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6570" y="3619500"/>
            <a:ext cx="5351441" cy="255454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4000" b="1" i="0" u="none" strike="noStrike" kern="1200" cap="none" spc="0" baseline="0" dirty="0">
                <a:solidFill>
                  <a:srgbClr val="002060"/>
                </a:solidFill>
                <a:uFillTx/>
                <a:latin typeface="Poppins Bold" panose="020B0604020202020204" charset="0"/>
                <a:cs typeface="Poppins Bold" panose="020B0604020202020204" charset="0"/>
              </a:rPr>
              <a:t>Introduction to new Apprenticeship Manager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4000" b="1" i="0" u="none" strike="noStrike" kern="1200" cap="none" spc="0" baseline="0" dirty="0">
                <a:solidFill>
                  <a:srgbClr val="002060"/>
                </a:solidFill>
                <a:uFillTx/>
                <a:latin typeface="Poppins Bold" panose="020B0604020202020204" charset="0"/>
                <a:cs typeface="Poppins Bold" panose="020B0604020202020204" charset="0"/>
              </a:rPr>
              <a:t> </a:t>
            </a:r>
            <a:r>
              <a:rPr lang="en-IE" sz="4000" b="1" i="0" u="none" strike="noStrike" kern="1200" cap="none" spc="0" baseline="0" dirty="0">
                <a:solidFill>
                  <a:srgbClr val="FFFFFF"/>
                </a:solidFill>
                <a:uFillTx/>
                <a:latin typeface="Poppins Bold" panose="020B0604020202020204" charset="0"/>
                <a:cs typeface="Poppins Bold" panose="020B0604020202020204" charset="0"/>
              </a:rPr>
              <a:t>Progress </a:t>
            </a:r>
            <a:r>
              <a:rPr lang="en-IE" sz="3200" b="1" i="0" u="none" strike="noStrike" kern="1200" cap="none" spc="0" baseline="0" dirty="0">
                <a:solidFill>
                  <a:srgbClr val="FFFFFF"/>
                </a:solidFill>
                <a:uFillTx/>
                <a:latin typeface="Abadi Extra Light" pitchFamily="34"/>
              </a:rPr>
              <a:t>Reports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54336" y="1409700"/>
            <a:ext cx="736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Rebecca Gillen, Apprenticeship Manager, ATU Sligo</a:t>
            </a:r>
          </a:p>
        </p:txBody>
      </p:sp>
      <p:pic>
        <p:nvPicPr>
          <p:cNvPr id="3" name="Picture 2" descr="A person with glasses on her head&#10;&#10;Description automatically generated">
            <a:extLst>
              <a:ext uri="{FF2B5EF4-FFF2-40B4-BE49-F238E27FC236}">
                <a16:creationId xmlns:a16="http://schemas.microsoft.com/office/drawing/2014/main" id="{68D289DA-3667-008C-0416-F074D835B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705100"/>
            <a:ext cx="2819400" cy="4606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6156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3331">
        <p159:morph option="byObject"/>
      </p:transition>
    </mc:Choice>
    <mc:Fallback xmlns="">
      <p:transition spd="slow" advTm="233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913530" y="7901147"/>
            <a:ext cx="3463905" cy="271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85"/>
              </a:lnSpc>
              <a:spcBef>
                <a:spcPct val="0"/>
              </a:spcBef>
            </a:pPr>
            <a:r>
              <a:rPr lang="en-US" sz="1758" u="none" spc="418">
                <a:solidFill>
                  <a:srgbClr val="FFFFFF"/>
                </a:solidFill>
                <a:latin typeface="Poppins Light Bold"/>
              </a:rPr>
              <a:t>REVENUE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B906F3-23ED-F6D1-C10F-D3EFC7269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432502"/>
            <a:ext cx="3721291" cy="768389"/>
          </a:xfrm>
          <a:prstGeom prst="rect">
            <a:avLst/>
          </a:prstGeom>
        </p:spPr>
      </p:pic>
      <p:sp>
        <p:nvSpPr>
          <p:cNvPr id="15" name="AutoShape 4">
            <a:extLst>
              <a:ext uri="{FF2B5EF4-FFF2-40B4-BE49-F238E27FC236}">
                <a16:creationId xmlns:a16="http://schemas.microsoft.com/office/drawing/2014/main" id="{D6EB0C2C-E6DD-470C-3C10-D200AFE817FE}"/>
              </a:ext>
            </a:extLst>
          </p:cNvPr>
          <p:cNvSpPr/>
          <p:nvPr/>
        </p:nvSpPr>
        <p:spPr>
          <a:xfrm>
            <a:off x="36576" y="15233"/>
            <a:ext cx="12754855" cy="1672088"/>
          </a:xfrm>
          <a:prstGeom prst="rect">
            <a:avLst/>
          </a:prstGeom>
          <a:solidFill>
            <a:srgbClr val="0B1E60"/>
          </a:solidFill>
        </p:spPr>
        <p:txBody>
          <a:bodyPr/>
          <a:lstStyle/>
          <a:p>
            <a:endParaRPr lang="en-IE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2822E505-BB9B-2F2C-9B12-2149A1AA1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035" y="292341"/>
            <a:ext cx="13868400" cy="236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eaLnBrk="1" fontAlgn="base" hangingPunct="1">
              <a:lnSpc>
                <a:spcPts val="6705"/>
              </a:lnSpc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5600" spc="-154" dirty="0">
                <a:solidFill>
                  <a:schemeClr val="bg1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The Syllabus Life/General</a:t>
            </a:r>
          </a:p>
          <a:p>
            <a:pPr marR="0" lvl="0" indent="0" eaLnBrk="1" fontAlgn="base" hangingPunct="1">
              <a:lnSpc>
                <a:spcPts val="6705"/>
              </a:lnSpc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5600" spc="-154" dirty="0">
                <a:solidFill>
                  <a:srgbClr val="0B1E60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" name="Picture 18" descr="A person standing on a podium&#10;&#10;Description automatically generated">
            <a:extLst>
              <a:ext uri="{FF2B5EF4-FFF2-40B4-BE49-F238E27FC236}">
                <a16:creationId xmlns:a16="http://schemas.microsoft.com/office/drawing/2014/main" id="{47E9D5A8-350C-07B5-7881-43BCB430B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247" y="12958"/>
            <a:ext cx="7640950" cy="101879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A04173-6E70-7330-B510-F2FD7A443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27" y="2417618"/>
            <a:ext cx="4193052" cy="4630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B28EA0-3BCC-4CEA-E38C-B14A6A2EBF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3999" y="2400300"/>
            <a:ext cx="4319887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996" y="1688805"/>
            <a:ext cx="7801761" cy="421898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9"/>
          <p:cNvSpPr txBox="1"/>
          <p:nvPr/>
        </p:nvSpPr>
        <p:spPr>
          <a:xfrm>
            <a:off x="528837" y="2183758"/>
            <a:ext cx="9300963" cy="844846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37160" tIns="68580" rIns="137160" bIns="68580" anchor="t" anchorCtr="0" compatLnSpc="1">
            <a:spAutoFit/>
          </a:bodyPr>
          <a:lstStyle/>
          <a:p>
            <a:pPr defTabSz="13716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3600" b="1" dirty="0">
                <a:solidFill>
                  <a:srgbClr val="002060"/>
                </a:solidFill>
                <a:latin typeface="Poppins Bold" panose="020B0604020202020204" charset="0"/>
                <a:cs typeface="Poppins Bold" panose="020B0604020202020204" charset="0"/>
              </a:rPr>
              <a:t>All modules, both work-based learning (WBL) and business modules, in this degree have academic credits attached to them</a:t>
            </a:r>
            <a:r>
              <a:rPr lang="en-IE" sz="3600" b="1" kern="0" dirty="0">
                <a:solidFill>
                  <a:srgbClr val="002060"/>
                </a:solidFill>
                <a:latin typeface="Poppins Bold" panose="020B0604020202020204" charset="0"/>
                <a:cs typeface="Poppins Bold" panose="020B0604020202020204" charset="0"/>
              </a:rPr>
              <a:t>. </a:t>
            </a:r>
          </a:p>
          <a:p>
            <a:pPr defTabSz="13716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3600" b="1" dirty="0">
                <a:solidFill>
                  <a:srgbClr val="002060"/>
                </a:solidFill>
                <a:latin typeface="Poppins Bold" panose="020B0604020202020204" charset="0"/>
                <a:cs typeface="Poppins Bold" panose="020B0604020202020204" charset="0"/>
              </a:rPr>
              <a:t>There are 180 credits at the end of 3 years.</a:t>
            </a:r>
          </a:p>
          <a:p>
            <a:pPr defTabSz="13716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3600" b="1" dirty="0">
                <a:solidFill>
                  <a:srgbClr val="002060"/>
                </a:solidFill>
                <a:latin typeface="Poppins Bold" panose="020B0604020202020204" charset="0"/>
                <a:cs typeface="Poppins Bold" panose="020B0604020202020204" charset="0"/>
              </a:rPr>
              <a:t>Each WBL module is allocated</a:t>
            </a:r>
            <a:r>
              <a:rPr lang="en-IE" sz="3600" b="1" kern="0" dirty="0">
                <a:solidFill>
                  <a:srgbClr val="002060"/>
                </a:solidFill>
                <a:latin typeface="Poppins Bold" panose="020B0604020202020204" charset="0"/>
                <a:cs typeface="Poppins Bold" panose="020B0604020202020204" charset="0"/>
              </a:rPr>
              <a:t> </a:t>
            </a:r>
            <a:r>
              <a:rPr lang="en-IE" sz="3600" b="1" dirty="0">
                <a:solidFill>
                  <a:srgbClr val="002060"/>
                </a:solidFill>
                <a:latin typeface="Poppins Bold" panose="020B0604020202020204" charset="0"/>
                <a:cs typeface="Poppins Bold" panose="020B0604020202020204" charset="0"/>
              </a:rPr>
              <a:t> 5 ECTs. Typically, 1 ECTS = 20-25 hours of total student effort.</a:t>
            </a:r>
          </a:p>
          <a:p>
            <a:pPr defTabSz="13716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3600" b="1" dirty="0">
              <a:solidFill>
                <a:srgbClr val="002060"/>
              </a:solidFill>
              <a:latin typeface="Poppins Bold" panose="020B0604020202020204" charset="0"/>
              <a:cs typeface="Poppins Bold" panose="020B0604020202020204" charset="0"/>
            </a:endParaRPr>
          </a:p>
          <a:p>
            <a:pPr defTabSz="13716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3600" b="1" dirty="0">
                <a:solidFill>
                  <a:srgbClr val="002060"/>
                </a:solidFill>
                <a:latin typeface="Poppins Bold" panose="020B0604020202020204" charset="0"/>
                <a:cs typeface="Poppins Bold" panose="020B0604020202020204" charset="0"/>
              </a:rPr>
              <a:t>Some Business Modules (and all in Year 3) are 10 ECTS.</a:t>
            </a:r>
          </a:p>
          <a:p>
            <a:pPr defTabSz="13716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3600" b="1" dirty="0">
                <a:solidFill>
                  <a:srgbClr val="002060"/>
                </a:solidFill>
                <a:latin typeface="Poppins Bold" panose="020B0604020202020204" charset="0"/>
                <a:cs typeface="Poppins Bold" panose="020B0604020202020204" charset="0"/>
              </a:rPr>
              <a:t>It is crucial to be aware of the level of work involved. </a:t>
            </a:r>
            <a:r>
              <a:rPr lang="en-IE" sz="3600" b="1" dirty="0">
                <a:solidFill>
                  <a:srgbClr val="FFFFFF"/>
                </a:solidFill>
                <a:latin typeface="Abadi Extra Light"/>
              </a:rPr>
              <a:t>required particularly in third year.</a:t>
            </a:r>
            <a:endParaRPr lang="en-IE" sz="3600" dirty="0">
              <a:solidFill>
                <a:srgbClr val="FFFFFF"/>
              </a:solidFill>
              <a:latin typeface="Abadi Extra Light"/>
            </a:endParaRPr>
          </a:p>
        </p:txBody>
      </p:sp>
      <p:pic>
        <p:nvPicPr>
          <p:cNvPr id="7" name="Picture 8" descr="Text, logo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9568" y="7284445"/>
            <a:ext cx="3896385" cy="275568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AutoShape 4">
            <a:extLst>
              <a:ext uri="{FF2B5EF4-FFF2-40B4-BE49-F238E27FC236}">
                <a16:creationId xmlns:a16="http://schemas.microsoft.com/office/drawing/2014/main" id="{D6EB0C2C-E6DD-470C-3C10-D200AFE817FE}"/>
              </a:ext>
            </a:extLst>
          </p:cNvPr>
          <p:cNvSpPr/>
          <p:nvPr/>
        </p:nvSpPr>
        <p:spPr>
          <a:xfrm>
            <a:off x="36576" y="15233"/>
            <a:ext cx="18251423" cy="1672088"/>
          </a:xfrm>
          <a:prstGeom prst="rect">
            <a:avLst/>
          </a:prstGeom>
          <a:solidFill>
            <a:srgbClr val="0B1E60"/>
          </a:solidFill>
        </p:spPr>
        <p:txBody>
          <a:bodyPr/>
          <a:lstStyle/>
          <a:p>
            <a:endParaRPr lang="en-IE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2822E505-BB9B-2F2C-9B12-2149A1AA1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035" y="292341"/>
            <a:ext cx="13868400" cy="236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eaLnBrk="1" fontAlgn="base" hangingPunct="1">
              <a:lnSpc>
                <a:spcPts val="6705"/>
              </a:lnSpc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5600" spc="-154" dirty="0">
                <a:solidFill>
                  <a:schemeClr val="bg1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Module Credits</a:t>
            </a:r>
          </a:p>
          <a:p>
            <a:pPr marR="0" lvl="0" indent="0" eaLnBrk="1" fontAlgn="base" hangingPunct="1">
              <a:lnSpc>
                <a:spcPts val="6705"/>
              </a:lnSpc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5600" spc="-154" dirty="0">
                <a:solidFill>
                  <a:srgbClr val="0B1E60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22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urple content slides">
  <a:themeElements>
    <a:clrScheme name="Custom 2">
      <a:dk1>
        <a:srgbClr val="191919"/>
      </a:dk1>
      <a:lt1>
        <a:srgbClr val="FFFFFF"/>
      </a:lt1>
      <a:dk2>
        <a:srgbClr val="535353"/>
      </a:dk2>
      <a:lt2>
        <a:srgbClr val="00596C"/>
      </a:lt2>
      <a:accent1>
        <a:srgbClr val="39A9AD"/>
      </a:accent1>
      <a:accent2>
        <a:srgbClr val="FFD900"/>
      </a:accent2>
      <a:accent3>
        <a:srgbClr val="004FB6"/>
      </a:accent3>
      <a:accent4>
        <a:srgbClr val="33A074"/>
      </a:accent4>
      <a:accent5>
        <a:srgbClr val="FF9500"/>
      </a:accent5>
      <a:accent6>
        <a:srgbClr val="360045"/>
      </a:accent6>
      <a:hlink>
        <a:srgbClr val="004EB6"/>
      </a:hlink>
      <a:folHlink>
        <a:srgbClr val="011892"/>
      </a:folHlink>
    </a:clrScheme>
    <a:fontScheme name="Aviva 1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viva Ireland Branded Powerpoint v5" id="{B8DE464F-B1D5-4E55-A875-44D625DCD0E5}" vid="{BDE5B09E-DB2E-4657-A4B1-D7F59ED9284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1347</Words>
  <Application>Microsoft Office PowerPoint</Application>
  <PresentationFormat>Custom</PresentationFormat>
  <Paragraphs>191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Times New Roman</vt:lpstr>
      <vt:lpstr>Poppins Bold</vt:lpstr>
      <vt:lpstr>Arial</vt:lpstr>
      <vt:lpstr>Calibri</vt:lpstr>
      <vt:lpstr>Abadi Extra Light</vt:lpstr>
      <vt:lpstr>Source Sans Pro</vt:lpstr>
      <vt:lpstr>Poppins Light Bold</vt:lpstr>
      <vt:lpstr>Office Theme</vt:lpstr>
      <vt:lpstr>1_Purple content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Apprentice’s Role      Supervisor’s Role   Mentor’s Role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Examples: Task 1 – Business Etiquette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Blue Smart Corporate Media and Publishing Mission and Goals Presentation</dc:title>
  <dc:creator>Anne McGlynn</dc:creator>
  <cp:lastModifiedBy>Naomi Gaffney</cp:lastModifiedBy>
  <cp:revision>83</cp:revision>
  <cp:lastPrinted>2024-09-24T08:06:19Z</cp:lastPrinted>
  <dcterms:created xsi:type="dcterms:W3CDTF">2006-08-16T00:00:00Z</dcterms:created>
  <dcterms:modified xsi:type="dcterms:W3CDTF">2024-09-24T11:34:18Z</dcterms:modified>
  <dc:identifier>DAE65d3-VSQ</dc:identifier>
</cp:coreProperties>
</file>